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1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88" r:id="rId10"/>
    <p:sldId id="289" r:id="rId11"/>
    <p:sldId id="290" r:id="rId12"/>
    <p:sldId id="293" r:id="rId13"/>
    <p:sldId id="292" r:id="rId14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63E8B-357E-47B8-B6B4-F98EA082B595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GB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5DC57-9683-48EA-B512-96523BED29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4593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5D2C9FC3-7C6A-48FC-AF41-1462C98CFDA2}" type="datetime1">
              <a:rPr lang="en-US" smtClean="0"/>
              <a:t>6/2/2023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2101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23E3E-7E3B-4967-9704-D520733DB39A}" type="datetime1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520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4315B-0561-4BA1-9AFD-EF02BA121A71}" type="datetime1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408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D9F19793-7097-457D-8C1C-678FA538AD50}" type="datetime1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88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1CFB8-B1F2-4CE5-8E7D-C38F0418B89F}" type="datetime1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494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1E086C52-2AF6-47D4-B391-9F4F8C10509D}" type="datetime1">
              <a:rPr lang="en-US" smtClean="0"/>
              <a:t>6/2/2023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469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4EAFE0EA-BA54-4D66-9B91-E9048BEE2CB2}" type="datetime1">
              <a:rPr lang="en-US" smtClean="0"/>
              <a:t>6/2/2023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176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E31C0-AFCD-4871-853A-2847FB1AED0C}" type="datetime1">
              <a:rPr lang="en-US" smtClean="0"/>
              <a:t>6/2/2023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414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88384-0DF9-4A33-BF22-1CA8F6648CDC}" type="datetime1">
              <a:rPr lang="en-US" smtClean="0"/>
              <a:t>6/2/2023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612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60A2EA39-6ABA-4DF5-840B-B186CEE3B2BC}" type="datetime1">
              <a:rPr lang="en-US" smtClean="0"/>
              <a:t>6/2/2023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536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DD76C17E-566C-46F7-8501-AE4794FD0643}" type="datetime1">
              <a:rPr lang="en-US" smtClean="0"/>
              <a:t>6/2/2023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736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1465C-F9EE-4C9E-B8A3-54AB47C161B4}" type="datetime1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544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4DA4374D-F270-4C02-88D7-B751FD9BD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!!Rectangle">
            <a:extLst>
              <a:ext uri="{FF2B5EF4-FFF2-40B4-BE49-F238E27FC236}">
                <a16:creationId xmlns:a16="http://schemas.microsoft.com/office/drawing/2014/main" id="{1ACA2EA0-FFD3-42EC-9406-B595015ED9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AAEC3CED-601C-34FD-E135-9F7BF985F9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4821" b="13951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5288BCE-665C-472A-8C43-664BCFA31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8762" y="1247775"/>
            <a:ext cx="9144000" cy="3007447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B43D0DA-68D2-5444-9FA0-94FF7EBDE4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4988" y="1442172"/>
            <a:ext cx="8582025" cy="2177328"/>
          </a:xfrm>
        </p:spPr>
        <p:txBody>
          <a:bodyPr anchor="ctr">
            <a:normAutofit/>
          </a:bodyPr>
          <a:lstStyle/>
          <a:p>
            <a:pPr algn="ctr"/>
            <a:r>
              <a:rPr lang="bg-BG" sz="5600"/>
              <a:t>Екотуризъм – възможност за устойчив просперитет</a:t>
            </a:r>
            <a:endParaRPr lang="en-GB" sz="560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6C57131-53A7-4C1A-BEA8-25F06A06A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7872" y="3912322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97AB8EB3-740D-C6CD-DEFA-80AFDF690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7872" y="3962400"/>
            <a:ext cx="7137142" cy="2123090"/>
          </a:xfrm>
        </p:spPr>
        <p:txBody>
          <a:bodyPr anchor="ctr">
            <a:normAutofit fontScale="77500" lnSpcReduction="20000"/>
          </a:bodyPr>
          <a:lstStyle/>
          <a:p>
            <a:pPr algn="ctr">
              <a:lnSpc>
                <a:spcPct val="100000"/>
              </a:lnSpc>
            </a:pPr>
            <a:r>
              <a:rPr lang="bg-BG" sz="5200" b="1" dirty="0">
                <a:solidFill>
                  <a:srgbClr val="C00000"/>
                </a:solidFill>
              </a:rPr>
              <a:t>Школа по екотуризъм - ФАЕЛ </a:t>
            </a:r>
          </a:p>
          <a:p>
            <a:pPr algn="ctr">
              <a:lnSpc>
                <a:spcPct val="100000"/>
              </a:lnSpc>
            </a:pPr>
            <a:endParaRPr lang="bg-BG" sz="3200" b="1" dirty="0">
              <a:solidFill>
                <a:srgbClr val="C0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bg-BG" sz="3200" dirty="0">
                <a:solidFill>
                  <a:srgbClr val="FFFFFF"/>
                </a:solidFill>
              </a:rPr>
              <a:t>Троян 2023</a:t>
            </a:r>
          </a:p>
          <a:p>
            <a:pPr algn="ctr">
              <a:lnSpc>
                <a:spcPct val="100000"/>
              </a:lnSpc>
            </a:pPr>
            <a:r>
              <a:rPr lang="bg-BG" sz="3200" dirty="0">
                <a:solidFill>
                  <a:srgbClr val="FFFFFF"/>
                </a:solidFill>
              </a:rPr>
              <a:t>лектор: проф. Димитър Хаджиниколов</a:t>
            </a:r>
            <a:endParaRPr lang="en-GB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789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 поле 1">
            <a:extLst>
              <a:ext uri="{FF2B5EF4-FFF2-40B4-BE49-F238E27FC236}">
                <a16:creationId xmlns:a16="http://schemas.microsoft.com/office/drawing/2014/main" id="{13621FDD-AE93-657A-6D1B-51B952E073BA}"/>
              </a:ext>
            </a:extLst>
          </p:cNvPr>
          <p:cNvSpPr txBox="1"/>
          <p:nvPr/>
        </p:nvSpPr>
        <p:spPr>
          <a:xfrm>
            <a:off x="498764" y="452582"/>
            <a:ext cx="11148291" cy="595745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normAutofit fontScale="92500"/>
          </a:bodyPr>
          <a:lstStyle/>
          <a:p>
            <a:pPr algn="just">
              <a:spcAft>
                <a:spcPts val="600"/>
              </a:spcAft>
            </a:pPr>
            <a:endParaRPr lang="bg-BG" sz="2800" b="1" dirty="0">
              <a:solidFill>
                <a:srgbClr val="C00000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bg-BG" sz="2800" b="1" dirty="0">
                <a:solidFill>
                  <a:srgbClr val="C00000"/>
                </a:solidFill>
              </a:rPr>
              <a:t>	5. Осигуряване на финансови ползи и по-големи възможности 		за развитие на местното население</a:t>
            </a:r>
          </a:p>
          <a:p>
            <a:pPr algn="ctr"/>
            <a:endParaRPr lang="bg-BG" sz="2800" b="1" dirty="0">
              <a:solidFill>
                <a:srgbClr val="C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Екотуризмът увеличава заетостта, намалява безработицата.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Създава нови професии и привлича младите.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Увеличава езиковата култура на местното население.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Разширява значително географските измерения на пазара на предлаганите местни туристически услуги. От пазар с местно и национално значение, той става международен пазар.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Културният обмен отваря района за света. Създават се допълнителни възможности за местните занаятчии, за биопроизводителите, за всички, които предлагат традиционни стоки.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Туристическият </a:t>
            </a:r>
            <a:r>
              <a:rPr lang="bg-BG" sz="2800" b="1" dirty="0" err="1">
                <a:solidFill>
                  <a:schemeClr val="accent2">
                    <a:lumMod val="75000"/>
                  </a:schemeClr>
                </a:solidFill>
              </a:rPr>
              <a:t>кластъер</a:t>
            </a: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 стабилизира финансите на общината.</a:t>
            </a:r>
            <a:endParaRPr lang="en-GB" dirty="0"/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:a16="http://schemas.microsoft.com/office/drawing/2014/main" id="{1C7ACCAB-F10D-BA7A-7399-92A046373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176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 поле 1">
            <a:extLst>
              <a:ext uri="{FF2B5EF4-FFF2-40B4-BE49-F238E27FC236}">
                <a16:creationId xmlns:a16="http://schemas.microsoft.com/office/drawing/2014/main" id="{13621FDD-AE93-657A-6D1B-51B952E073BA}"/>
              </a:ext>
            </a:extLst>
          </p:cNvPr>
          <p:cNvSpPr txBox="1"/>
          <p:nvPr/>
        </p:nvSpPr>
        <p:spPr>
          <a:xfrm>
            <a:off x="498764" y="452582"/>
            <a:ext cx="11148291" cy="595745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normAutofit lnSpcReduction="10000"/>
          </a:bodyPr>
          <a:lstStyle/>
          <a:p>
            <a:pPr algn="just">
              <a:spcAft>
                <a:spcPts val="600"/>
              </a:spcAft>
            </a:pPr>
            <a:endParaRPr lang="bg-BG" sz="2800" b="1" dirty="0">
              <a:solidFill>
                <a:srgbClr val="C00000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bg-BG" sz="2800" b="1" dirty="0">
                <a:solidFill>
                  <a:srgbClr val="C00000"/>
                </a:solidFill>
              </a:rPr>
              <a:t>	6. Приобщаване на потребителите към живота и проблемите 		на местното население</a:t>
            </a:r>
          </a:p>
          <a:p>
            <a:pPr algn="ctr"/>
            <a:endParaRPr lang="bg-BG" sz="2800" b="1" dirty="0">
              <a:solidFill>
                <a:srgbClr val="C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Чрез съвместните преживявания се създават трайни връзки между туристите и домакините, което спомага за популяризирането на местната природа и култура извън пределите на страната.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bg-BG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Чрез активното участие на туристите в живота на местната общност туристите се приобщават и към местните проблеми и след като се приберат в своите родни места ще продължат да полагат грижи за природата и хората, в местата, където са прекарали незабравими дни.</a:t>
            </a:r>
          </a:p>
        </p:txBody>
      </p:sp>
      <p:sp>
        <p:nvSpPr>
          <p:cNvPr id="3" name="Контейнер за номер на слайда 2">
            <a:extLst>
              <a:ext uri="{FF2B5EF4-FFF2-40B4-BE49-F238E27FC236}">
                <a16:creationId xmlns:a16="http://schemas.microsoft.com/office/drawing/2014/main" id="{1E907B8B-D223-1316-EDEA-91FAAFDE1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89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 поле 1">
            <a:extLst>
              <a:ext uri="{FF2B5EF4-FFF2-40B4-BE49-F238E27FC236}">
                <a16:creationId xmlns:a16="http://schemas.microsoft.com/office/drawing/2014/main" id="{13621FDD-AE93-657A-6D1B-51B952E073BA}"/>
              </a:ext>
            </a:extLst>
          </p:cNvPr>
          <p:cNvSpPr txBox="1"/>
          <p:nvPr/>
        </p:nvSpPr>
        <p:spPr>
          <a:xfrm>
            <a:off x="498764" y="452582"/>
            <a:ext cx="11148291" cy="595745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normAutofit fontScale="62500" lnSpcReduction="20000"/>
          </a:bodyPr>
          <a:lstStyle/>
          <a:p>
            <a:pPr algn="just" fontAlgn="base"/>
            <a:r>
              <a:rPr lang="ru-RU" sz="2800" b="1" i="0" dirty="0">
                <a:solidFill>
                  <a:srgbClr val="777777"/>
                </a:solidFill>
                <a:effectLst/>
                <a:latin typeface="Open Sans" panose="020B0606030504020204" pitchFamily="34" charset="0"/>
              </a:rPr>
              <a:t>Национален парк «Централен Балкан»</a:t>
            </a:r>
          </a:p>
          <a:p>
            <a:pPr algn="just" fontAlgn="base"/>
            <a:endParaRPr lang="ru-RU" sz="2800" b="1" i="0" dirty="0">
              <a:solidFill>
                <a:srgbClr val="777777"/>
              </a:solidFill>
              <a:effectLst/>
              <a:latin typeface="Open Sans" panose="020B0606030504020204" pitchFamily="34" charset="0"/>
            </a:endParaRPr>
          </a:p>
          <a:p>
            <a:pPr algn="just" fontAlgn="base"/>
            <a:r>
              <a:rPr lang="ru-RU" sz="2800" b="1" i="0" dirty="0">
                <a:solidFill>
                  <a:srgbClr val="777777"/>
                </a:solidFill>
                <a:effectLst/>
                <a:latin typeface="Open Sans" panose="020B0606030504020204" pitchFamily="34" charset="0"/>
              </a:rPr>
              <a:t>Резерват „</a:t>
            </a:r>
            <a:r>
              <a:rPr lang="ru-RU" sz="2800" b="1" i="0" dirty="0" err="1">
                <a:solidFill>
                  <a:srgbClr val="777777"/>
                </a:solidFill>
                <a:effectLst/>
                <a:latin typeface="Open Sans" panose="020B0606030504020204" pitchFamily="34" charset="0"/>
              </a:rPr>
              <a:t>Козя</a:t>
            </a:r>
            <a:r>
              <a:rPr lang="ru-RU" sz="2800" b="1" i="0" dirty="0">
                <a:solidFill>
                  <a:srgbClr val="777777"/>
                </a:solidFill>
                <a:effectLst/>
                <a:latin typeface="Open Sans" panose="020B0606030504020204" pitchFamily="34" charset="0"/>
              </a:rPr>
              <a:t> стена”</a:t>
            </a:r>
          </a:p>
          <a:p>
            <a:pPr algn="just" fontAlgn="base"/>
            <a:endParaRPr lang="ru-RU" sz="2800" b="0" i="0" dirty="0">
              <a:solidFill>
                <a:srgbClr val="777777"/>
              </a:solidFill>
              <a:effectLst/>
              <a:latin typeface="Open Sans" panose="020B0606030504020204" pitchFamily="34" charset="0"/>
            </a:endParaRPr>
          </a:p>
          <a:p>
            <a:pPr algn="just" fontAlgn="base"/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Обявен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е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през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1987 г. в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землището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на с.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Чифлик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–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Троянско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Общата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площ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е 904.3 ха. На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терирторията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на резервата се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срещат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повече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от 40 вида растения,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включени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в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Червената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книга на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България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–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старопланинска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теменуга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панчичева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пищялка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старопланинска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лазаркиня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планинско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секирче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кълбест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салеп,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самодивско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лале и др. Тук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гнездят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и над 60 вида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птици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, от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които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в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Червената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книга на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България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са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включени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осоядът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голям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и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малък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ястреб, черен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кълвач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гълъб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хралупар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Има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много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красиви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цветя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като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9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еделвайс</a:t>
            </a:r>
            <a:r>
              <a:rPr lang="ru-RU" sz="29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 algn="just" fontAlgn="base"/>
            <a:endParaRPr lang="ru-RU" sz="2600" b="0" i="0" dirty="0">
              <a:solidFill>
                <a:srgbClr val="777777"/>
              </a:solidFill>
              <a:effectLst/>
              <a:latin typeface="Open Sans" panose="020B0606030504020204" pitchFamily="34" charset="0"/>
            </a:endParaRPr>
          </a:p>
          <a:p>
            <a:pPr algn="just" fontAlgn="base"/>
            <a:r>
              <a:rPr lang="ru-RU" sz="2800" b="1" i="0" dirty="0" err="1">
                <a:solidFill>
                  <a:srgbClr val="777777"/>
                </a:solidFill>
                <a:effectLst/>
                <a:latin typeface="Open Sans" panose="020B0606030504020204" pitchFamily="34" charset="0"/>
              </a:rPr>
              <a:t>Биосферен</a:t>
            </a:r>
            <a:r>
              <a:rPr lang="ru-RU" sz="2800" b="1" i="0" dirty="0">
                <a:solidFill>
                  <a:srgbClr val="777777"/>
                </a:solidFill>
                <a:effectLst/>
                <a:latin typeface="Open Sans" panose="020B0606030504020204" pitchFamily="34" charset="0"/>
              </a:rPr>
              <a:t> резерват „</a:t>
            </a:r>
            <a:r>
              <a:rPr lang="ru-RU" sz="2800" b="1" i="0" dirty="0" err="1">
                <a:solidFill>
                  <a:srgbClr val="777777"/>
                </a:solidFill>
                <a:effectLst/>
                <a:latin typeface="Open Sans" panose="020B0606030504020204" pitchFamily="34" charset="0"/>
              </a:rPr>
              <a:t>Стенето</a:t>
            </a:r>
            <a:r>
              <a:rPr lang="ru-RU" sz="2800" b="1" i="0" dirty="0">
                <a:solidFill>
                  <a:srgbClr val="777777"/>
                </a:solidFill>
                <a:effectLst/>
                <a:latin typeface="Open Sans" panose="020B0606030504020204" pitchFamily="34" charset="0"/>
              </a:rPr>
              <a:t>”</a:t>
            </a:r>
          </a:p>
          <a:p>
            <a:pPr algn="just" fontAlgn="base"/>
            <a:endParaRPr lang="ru-RU" sz="2800" b="0" i="0" dirty="0">
              <a:solidFill>
                <a:srgbClr val="777777"/>
              </a:solidFill>
              <a:effectLst/>
              <a:latin typeface="Open Sans" panose="020B0606030504020204" pitchFamily="34" charset="0"/>
            </a:endParaRPr>
          </a:p>
          <a:p>
            <a:pPr algn="just" fontAlgn="base"/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През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1963 г. „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Стенето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“ е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обявен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за народен парк.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По-късно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(1979 г.) е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прекатегоризиран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в резерват.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Разположен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е в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Троянския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Балкан по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горното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течение на р. Черни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Осъм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Създаден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е, за да се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запази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изключителната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красота на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тази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част от Стара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планина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–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ждрело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Стенето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Карстовата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основа е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предпоставка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за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образуването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на множество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пещери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някои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от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който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са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между най-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дългите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у нас –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Куманица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(около 2 000 м). Тук се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намират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и най-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дълбоката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пропастна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пещера –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Птичата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дупка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(91м).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Основна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част от горите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са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букови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срещат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се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обикновен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и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воден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габър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, явор,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шестил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, тис. В резерват „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Стенето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” се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намира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един от най-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големите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смърчови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масиви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в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Средна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Стара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планина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Срещат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се множество редки и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защитени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растения,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като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родопския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силивряк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и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българкия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ранилист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Характерни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представители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са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фауната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са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мечката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благородният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елен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сърната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дивата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коза, а от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птиците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бухалът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скалният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орел,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балканският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кеклик,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уралската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улулица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врабчовата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кукумявка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пернатонога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кукумявка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Общата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sz="2800" b="1" i="0" dirty="0" err="1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площ</a:t>
            </a:r>
            <a:r>
              <a:rPr lang="ru-RU" sz="28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на резервата е 3 578.8 ха.</a:t>
            </a:r>
          </a:p>
          <a:p>
            <a:pPr algn="just">
              <a:spcAft>
                <a:spcPts val="600"/>
              </a:spcAft>
            </a:pPr>
            <a:endParaRPr lang="bg-BG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Контейнер за номер на слайда 2">
            <a:extLst>
              <a:ext uri="{FF2B5EF4-FFF2-40B4-BE49-F238E27FC236}">
                <a16:creationId xmlns:a16="http://schemas.microsoft.com/office/drawing/2014/main" id="{1E907B8B-D223-1316-EDEA-91FAAFDE1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013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CB41D9C-9351-E0A3-CC6E-E04DA05CB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6471" y="2835564"/>
            <a:ext cx="4756729" cy="1115752"/>
          </a:xfrm>
        </p:spPr>
        <p:txBody>
          <a:bodyPr/>
          <a:lstStyle/>
          <a:p>
            <a:r>
              <a:rPr lang="bg-BG" dirty="0">
                <a:solidFill>
                  <a:schemeClr val="accent3">
                    <a:lumMod val="50000"/>
                  </a:schemeClr>
                </a:solidFill>
              </a:rPr>
              <a:t>Благодаря!</a:t>
            </a:r>
            <a:endParaRPr lang="en-GB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4E6D80CA-ADA3-47D9-7823-69E6DEBE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163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 поле 2">
            <a:extLst>
              <a:ext uri="{FF2B5EF4-FFF2-40B4-BE49-F238E27FC236}">
                <a16:creationId xmlns:a16="http://schemas.microsoft.com/office/drawing/2014/main" id="{2D514F81-7EC9-8E11-6A3D-CB1656541FE7}"/>
              </a:ext>
            </a:extLst>
          </p:cNvPr>
          <p:cNvSpPr txBox="1"/>
          <p:nvPr/>
        </p:nvSpPr>
        <p:spPr>
          <a:xfrm>
            <a:off x="665018" y="443345"/>
            <a:ext cx="10825018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2400" b="1" dirty="0">
                <a:solidFill>
                  <a:srgbClr val="FF0000"/>
                </a:solidFill>
              </a:rPr>
              <a:t>Определение:</a:t>
            </a:r>
          </a:p>
          <a:p>
            <a:endParaRPr lang="bg-BG" dirty="0"/>
          </a:p>
          <a:p>
            <a:r>
              <a:rPr lang="bg-BG" b="1" dirty="0">
                <a:solidFill>
                  <a:schemeClr val="accent3">
                    <a:lumMod val="50000"/>
                  </a:schemeClr>
                </a:solidFill>
              </a:rPr>
              <a:t>Екотуризмът е </a:t>
            </a:r>
          </a:p>
          <a:p>
            <a:endParaRPr lang="bg-BG" dirty="0"/>
          </a:p>
          <a:p>
            <a:r>
              <a:rPr lang="bg-BG" dirty="0"/>
              <a:t>Туризъм в зони </a:t>
            </a:r>
            <a:r>
              <a:rPr lang="bg-BG" b="1" dirty="0"/>
              <a:t>със съхранена природа</a:t>
            </a:r>
            <a:r>
              <a:rPr lang="bg-BG" dirty="0"/>
              <a:t>, при който се полагат грижи за опазва на околната среда и същевременно се допринася за подобряване на благосъстоянието на </a:t>
            </a:r>
            <a:r>
              <a:rPr lang="bg-BG" b="1" dirty="0">
                <a:solidFill>
                  <a:schemeClr val="accent3">
                    <a:lumMod val="50000"/>
                  </a:schemeClr>
                </a:solidFill>
              </a:rPr>
              <a:t>местните хора</a:t>
            </a:r>
            <a:r>
              <a:rPr lang="bg-BG" dirty="0"/>
              <a:t>. Той включва демонстрация на </a:t>
            </a:r>
            <a:r>
              <a:rPr lang="bg-BG" b="1" dirty="0">
                <a:solidFill>
                  <a:schemeClr val="accent3">
                    <a:lumMod val="50000"/>
                  </a:schemeClr>
                </a:solidFill>
              </a:rPr>
              <a:t>връзката между човека и природата </a:t>
            </a:r>
            <a:r>
              <a:rPr lang="bg-BG" dirty="0"/>
              <a:t>и допринася за </a:t>
            </a:r>
            <a:r>
              <a:rPr lang="bg-BG" b="1" dirty="0">
                <a:solidFill>
                  <a:schemeClr val="accent3">
                    <a:lumMod val="50000"/>
                  </a:schemeClr>
                </a:solidFill>
              </a:rPr>
              <a:t>подобряване на екологичното образование на участниците в него – предприемачи, персонал, туристи.</a:t>
            </a:r>
          </a:p>
          <a:p>
            <a:endParaRPr lang="bg-BG" dirty="0"/>
          </a:p>
          <a:p>
            <a:r>
              <a:rPr lang="bg-BG" dirty="0"/>
              <a:t> (TIES – Международна общност за екотуризъм</a:t>
            </a:r>
            <a:r>
              <a:rPr lang="en-GB" dirty="0"/>
              <a:t>)</a:t>
            </a:r>
          </a:p>
        </p:txBody>
      </p:sp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83CEC3F1-C86B-613E-045A-7B238559B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1136" y="4141568"/>
            <a:ext cx="9201150" cy="1685925"/>
          </a:xfrm>
          <a:prstGeom prst="rect">
            <a:avLst/>
          </a:prstGeom>
        </p:spPr>
      </p:pic>
      <p:sp>
        <p:nvSpPr>
          <p:cNvPr id="2" name="Контейнер за номер на слайда 1">
            <a:extLst>
              <a:ext uri="{FF2B5EF4-FFF2-40B4-BE49-F238E27FC236}">
                <a16:creationId xmlns:a16="http://schemas.microsoft.com/office/drawing/2014/main" id="{0F25D8DF-3199-A8F7-A8AA-B9DB5AE5D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141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44C102D8-1938-4A9D-04B9-3A3A61AD6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537" y="316201"/>
            <a:ext cx="4953000" cy="6410325"/>
          </a:xfrm>
          <a:prstGeom prst="rect">
            <a:avLst/>
          </a:prstGeom>
        </p:spPr>
      </p:pic>
      <p:sp>
        <p:nvSpPr>
          <p:cNvPr id="3" name="Текстово поле 2">
            <a:extLst>
              <a:ext uri="{FF2B5EF4-FFF2-40B4-BE49-F238E27FC236}">
                <a16:creationId xmlns:a16="http://schemas.microsoft.com/office/drawing/2014/main" id="{FF2C0CE4-A1BC-660D-6F36-E29DA1CC487C}"/>
              </a:ext>
            </a:extLst>
          </p:cNvPr>
          <p:cNvSpPr txBox="1"/>
          <p:nvPr/>
        </p:nvSpPr>
        <p:spPr>
          <a:xfrm>
            <a:off x="5874327" y="936040"/>
            <a:ext cx="5615709" cy="478592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spcAft>
                <a:spcPts val="600"/>
              </a:spcAft>
              <a:buAutoNum type="arabicPeriod"/>
            </a:pPr>
            <a:r>
              <a:rPr lang="bg-BG" sz="2000" b="1" dirty="0">
                <a:solidFill>
                  <a:srgbClr val="C00000"/>
                </a:solidFill>
              </a:rPr>
              <a:t>Намаляване до възможно на-ниско равнище на вредното въздействие върху околната среда.</a:t>
            </a:r>
          </a:p>
          <a:p>
            <a:pPr marL="457200" indent="-457200" algn="just">
              <a:spcAft>
                <a:spcPts val="600"/>
              </a:spcAft>
              <a:buAutoNum type="arabicPeriod"/>
            </a:pPr>
            <a:r>
              <a:rPr lang="bg-BG" sz="2000" b="1" dirty="0">
                <a:solidFill>
                  <a:srgbClr val="C00000"/>
                </a:solidFill>
              </a:rPr>
              <a:t>Познаване и уважение към местната природа и култура.</a:t>
            </a:r>
          </a:p>
          <a:p>
            <a:pPr marL="457200" indent="-457200" algn="just">
              <a:spcAft>
                <a:spcPts val="600"/>
              </a:spcAft>
              <a:buAutoNum type="arabicPeriod"/>
            </a:pPr>
            <a:r>
              <a:rPr lang="bg-BG" sz="2000" b="1" dirty="0">
                <a:solidFill>
                  <a:srgbClr val="C00000"/>
                </a:solidFill>
              </a:rPr>
              <a:t>Създаване на положителни изживявания както за туристите, така и за домакините.</a:t>
            </a:r>
            <a:endParaRPr lang="en-GB" sz="2000" b="1" dirty="0">
              <a:solidFill>
                <a:srgbClr val="C00000"/>
              </a:solidFill>
            </a:endParaRPr>
          </a:p>
          <a:p>
            <a:pPr marL="457200" indent="-457200" algn="just">
              <a:spcAft>
                <a:spcPts val="600"/>
              </a:spcAft>
              <a:buAutoNum type="arabicPeriod"/>
            </a:pPr>
            <a:r>
              <a:rPr lang="bg-BG" sz="2000" b="1" dirty="0">
                <a:solidFill>
                  <a:srgbClr val="C00000"/>
                </a:solidFill>
              </a:rPr>
              <a:t>Осигуряване на преки ползи за опазването на околната среда в района.</a:t>
            </a:r>
          </a:p>
          <a:p>
            <a:pPr marL="457200" indent="-457200" algn="just">
              <a:spcAft>
                <a:spcPts val="600"/>
              </a:spcAft>
              <a:buAutoNum type="arabicPeriod"/>
            </a:pPr>
            <a:r>
              <a:rPr lang="bg-BG" sz="2000" b="1" dirty="0">
                <a:solidFill>
                  <a:srgbClr val="C00000"/>
                </a:solidFill>
              </a:rPr>
              <a:t>Осигуряване на финансови ползи и по-големи възможности за развитие на местното население.</a:t>
            </a:r>
          </a:p>
          <a:p>
            <a:pPr marL="457200" indent="-457200" algn="just">
              <a:spcAft>
                <a:spcPts val="600"/>
              </a:spcAft>
              <a:buAutoNum type="arabicPeriod"/>
            </a:pPr>
            <a:r>
              <a:rPr lang="bg-BG" sz="2000" b="1" dirty="0">
                <a:solidFill>
                  <a:srgbClr val="C00000"/>
                </a:solidFill>
              </a:rPr>
              <a:t>Приобщаване на посетителите към живота и проблемите на местното население.</a:t>
            </a:r>
            <a:endParaRPr lang="en-GB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F279F19F-1025-143B-C3FA-B87A13D74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430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 поле 1">
            <a:extLst>
              <a:ext uri="{FF2B5EF4-FFF2-40B4-BE49-F238E27FC236}">
                <a16:creationId xmlns:a16="http://schemas.microsoft.com/office/drawing/2014/main" id="{13621FDD-AE93-657A-6D1B-51B952E073BA}"/>
              </a:ext>
            </a:extLst>
          </p:cNvPr>
          <p:cNvSpPr txBox="1"/>
          <p:nvPr/>
        </p:nvSpPr>
        <p:spPr>
          <a:xfrm>
            <a:off x="498764" y="452582"/>
            <a:ext cx="11148291" cy="595745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normAutofit lnSpcReduction="10000"/>
          </a:bodyPr>
          <a:lstStyle/>
          <a:p>
            <a:pPr algn="ctr"/>
            <a:r>
              <a:rPr lang="bg-BG" sz="2800" b="1" u="sng" dirty="0">
                <a:solidFill>
                  <a:srgbClr val="C00000"/>
                </a:solidFill>
              </a:rPr>
              <a:t>1. Намаляване до възможно най-ниското равнище на вредното въздействие върху околната среда</a:t>
            </a:r>
          </a:p>
          <a:p>
            <a:pPr algn="ctr"/>
            <a:endParaRPr lang="bg-BG" sz="2800" b="1" dirty="0">
              <a:solidFill>
                <a:srgbClr val="C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Да не се строят грамадни хотели, например на чужди хотелиерски вериги, а малки семейни хотели (пример австрийските и швейцарските Алпи)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bg-BG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Да не се развива масов туризъм, например масов ски туризъм, а туризъм, ориентиран към природата, например наблюдаване (фотографиране) на птици, рафтинг, алпинизъм, лечебни пътеки,  може и спа-туризъм (балнеолечение) и др.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bg-BG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Вместо магистрали в планините да се строят въжени линии.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Вместо личен транспорт да се развива колективен транспорт.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Да не се допускат горски пожари – превантивна дейност.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bg-BG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bg-BG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bg-BG" sz="2800" b="1" dirty="0">
              <a:solidFill>
                <a:srgbClr val="C00000"/>
              </a:solidFill>
            </a:endParaRPr>
          </a:p>
          <a:p>
            <a:endParaRPr lang="en-GB" dirty="0"/>
          </a:p>
        </p:txBody>
      </p:sp>
      <p:sp>
        <p:nvSpPr>
          <p:cNvPr id="3" name="Контейнер за номер на слайда 2">
            <a:extLst>
              <a:ext uri="{FF2B5EF4-FFF2-40B4-BE49-F238E27FC236}">
                <a16:creationId xmlns:a16="http://schemas.microsoft.com/office/drawing/2014/main" id="{EE74E007-472A-5DEB-B3E5-84C015A73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412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 поле 1">
            <a:extLst>
              <a:ext uri="{FF2B5EF4-FFF2-40B4-BE49-F238E27FC236}">
                <a16:creationId xmlns:a16="http://schemas.microsoft.com/office/drawing/2014/main" id="{13621FDD-AE93-657A-6D1B-51B952E073BA}"/>
              </a:ext>
            </a:extLst>
          </p:cNvPr>
          <p:cNvSpPr txBox="1"/>
          <p:nvPr/>
        </p:nvSpPr>
        <p:spPr>
          <a:xfrm>
            <a:off x="498764" y="452582"/>
            <a:ext cx="11148291" cy="595745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normAutofit lnSpcReduction="10000"/>
          </a:bodyPr>
          <a:lstStyle/>
          <a:p>
            <a:pPr algn="ctr"/>
            <a:endParaRPr lang="bg-BG" sz="2800" b="1" u="sng" dirty="0">
              <a:solidFill>
                <a:srgbClr val="C00000"/>
              </a:solidFill>
            </a:endParaRPr>
          </a:p>
          <a:p>
            <a:pPr algn="ctr"/>
            <a:r>
              <a:rPr lang="bg-BG" sz="2800" b="1" u="sng" dirty="0">
                <a:solidFill>
                  <a:srgbClr val="C00000"/>
                </a:solidFill>
              </a:rPr>
              <a:t>2. Познаване и уважение към местната природа и култура</a:t>
            </a:r>
          </a:p>
          <a:p>
            <a:pPr algn="ctr"/>
            <a:endParaRPr lang="bg-BG" sz="2800" b="1" dirty="0">
              <a:solidFill>
                <a:srgbClr val="C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Запознаване с местните природни и исторически забележителности. Например посещение на Троянския манастир, на връх </a:t>
            </a:r>
            <a:r>
              <a:rPr lang="bg-BG" sz="2800" b="1" dirty="0" err="1">
                <a:solidFill>
                  <a:schemeClr val="accent2">
                    <a:lumMod val="75000"/>
                  </a:schemeClr>
                </a:solidFill>
              </a:rPr>
              <a:t>Беклемето</a:t>
            </a: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 с паметника там. Това може да става и чрез организиране на допълнителни екскурзии с местен гид.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bg-BG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Участие в местни традиционни празници. Например в Троян – в Празника на сливата.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bg-BG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Посещение на музеи и къщи-музеи на известни личности.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Посещения на изложби на традиционни занаяти. В Орешака се намира уникален обект - </a:t>
            </a:r>
            <a:r>
              <a:rPr lang="ru-RU" sz="2800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Националното</a:t>
            </a:r>
            <a:r>
              <a:rPr lang="ru-RU" sz="2800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изложение на </a:t>
            </a:r>
            <a:r>
              <a:rPr lang="ru-RU" sz="2800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народните</a:t>
            </a:r>
            <a:r>
              <a:rPr lang="ru-RU" sz="2800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и </a:t>
            </a:r>
            <a:r>
              <a:rPr lang="ru-RU" sz="2800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художествени</a:t>
            </a:r>
            <a:r>
              <a:rPr lang="ru-RU" sz="2800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800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занаяти</a:t>
            </a:r>
            <a:r>
              <a:rPr lang="ru-RU" sz="2800" dirty="0">
                <a:solidFill>
                  <a:srgbClr val="111111"/>
                </a:solidFill>
                <a:latin typeface="Roboto" panose="02000000000000000000" pitchFamily="2" charset="0"/>
              </a:rPr>
              <a:t>.</a:t>
            </a:r>
            <a:endParaRPr lang="bg-BG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bg-BG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bg-BG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bg-BG" sz="2800" b="1" dirty="0">
              <a:solidFill>
                <a:srgbClr val="C00000"/>
              </a:solidFill>
            </a:endParaRPr>
          </a:p>
          <a:p>
            <a:endParaRPr lang="en-GB" dirty="0"/>
          </a:p>
        </p:txBody>
      </p:sp>
      <p:sp>
        <p:nvSpPr>
          <p:cNvPr id="3" name="Контейнер за номер на слайда 2">
            <a:extLst>
              <a:ext uri="{FF2B5EF4-FFF2-40B4-BE49-F238E27FC236}">
                <a16:creationId xmlns:a16="http://schemas.microsoft.com/office/drawing/2014/main" id="{33FBA195-B335-473C-2519-C19260521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57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 поле 1">
            <a:extLst>
              <a:ext uri="{FF2B5EF4-FFF2-40B4-BE49-F238E27FC236}">
                <a16:creationId xmlns:a16="http://schemas.microsoft.com/office/drawing/2014/main" id="{13621FDD-AE93-657A-6D1B-51B952E073BA}"/>
              </a:ext>
            </a:extLst>
          </p:cNvPr>
          <p:cNvSpPr txBox="1"/>
          <p:nvPr/>
        </p:nvSpPr>
        <p:spPr>
          <a:xfrm>
            <a:off x="498764" y="452582"/>
            <a:ext cx="11148291" cy="595745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normAutofit fontScale="85000" lnSpcReduction="20000"/>
          </a:bodyPr>
          <a:lstStyle/>
          <a:p>
            <a:pPr algn="ctr"/>
            <a:endParaRPr lang="bg-BG" sz="2800" b="1" u="sng" dirty="0">
              <a:solidFill>
                <a:srgbClr val="C00000"/>
              </a:solidFill>
            </a:endParaRPr>
          </a:p>
          <a:p>
            <a:pPr algn="ctr"/>
            <a:r>
              <a:rPr lang="bg-BG" sz="3300" b="1" u="sng" dirty="0">
                <a:solidFill>
                  <a:srgbClr val="C00000"/>
                </a:solidFill>
              </a:rPr>
              <a:t>3. Създаване на положителни изживявания както за туристите, така и за домакините</a:t>
            </a:r>
            <a:endParaRPr lang="en-GB" sz="3300" b="1" u="sng" dirty="0">
              <a:solidFill>
                <a:srgbClr val="C00000"/>
              </a:solidFill>
            </a:endParaRPr>
          </a:p>
          <a:p>
            <a:pPr algn="ctr"/>
            <a:endParaRPr lang="bg-BG" sz="3300" b="1" dirty="0">
              <a:solidFill>
                <a:srgbClr val="C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Семейният характер на хотела благоприятства по-тясното общуване между посетителите и домакините. Възможни са различни форми на общуване:</a:t>
            </a:r>
          </a:p>
          <a:p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	– участие на посетителите в семейни празници на домакините и съседи, </a:t>
            </a:r>
          </a:p>
          <a:p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	- оказване на помощ в стопанството на приемащото семейство, особено 	   при биоземеделие, </a:t>
            </a:r>
          </a:p>
          <a:p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	- грижи за домашните любимци и за домашните животни, </a:t>
            </a:r>
          </a:p>
          <a:p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	- съвместен риболов,</a:t>
            </a:r>
          </a:p>
          <a:p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	- съвместни походи в планината и др.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bg-BG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Общуването трябва да е взаимно, което означава, че и посетителите трябва да канят домакините за участие в техни семейни тържества и мероприятия.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Особено значение има общуването между децата на посетителите и домакините. За това може да допринесе създаването на подходяща детска площадка. </a:t>
            </a:r>
          </a:p>
          <a:p>
            <a:pPr marL="457200" indent="-457200" algn="ctr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bg-BG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bg-BG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bg-BG" sz="2800" b="1" dirty="0">
              <a:solidFill>
                <a:srgbClr val="C00000"/>
              </a:solidFill>
            </a:endParaRPr>
          </a:p>
          <a:p>
            <a:endParaRPr lang="en-GB" dirty="0"/>
          </a:p>
        </p:txBody>
      </p:sp>
      <p:sp>
        <p:nvSpPr>
          <p:cNvPr id="3" name="Контейнер за номер на слайда 2">
            <a:extLst>
              <a:ext uri="{FF2B5EF4-FFF2-40B4-BE49-F238E27FC236}">
                <a16:creationId xmlns:a16="http://schemas.microsoft.com/office/drawing/2014/main" id="{E066EB60-B496-D72F-D408-9653B87BC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303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 поле 1">
            <a:extLst>
              <a:ext uri="{FF2B5EF4-FFF2-40B4-BE49-F238E27FC236}">
                <a16:creationId xmlns:a16="http://schemas.microsoft.com/office/drawing/2014/main" id="{13621FDD-AE93-657A-6D1B-51B952E073BA}"/>
              </a:ext>
            </a:extLst>
          </p:cNvPr>
          <p:cNvSpPr txBox="1"/>
          <p:nvPr/>
        </p:nvSpPr>
        <p:spPr>
          <a:xfrm>
            <a:off x="498764" y="452582"/>
            <a:ext cx="11148291" cy="595745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normAutofit fontScale="92500" lnSpcReduction="10000"/>
          </a:bodyPr>
          <a:lstStyle/>
          <a:p>
            <a:pPr algn="ctr"/>
            <a:endParaRPr lang="bg-BG" sz="2800" b="1" u="sng" dirty="0">
              <a:solidFill>
                <a:srgbClr val="C00000"/>
              </a:solidFill>
            </a:endParaRPr>
          </a:p>
          <a:p>
            <a:pPr algn="ctr"/>
            <a:r>
              <a:rPr lang="bg-BG" sz="2800" b="1" dirty="0">
                <a:solidFill>
                  <a:srgbClr val="C00000"/>
                </a:solidFill>
              </a:rPr>
              <a:t>4. Осигуряване на преки ползи от туризма за опазването на околната среда в района</a:t>
            </a:r>
          </a:p>
          <a:p>
            <a:pPr algn="ctr"/>
            <a:endParaRPr lang="bg-BG" sz="2800" b="1" dirty="0">
              <a:solidFill>
                <a:srgbClr val="C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Ролята на общината – част от местните данъци и такси, които ще се събират благодарение на туризма, да се изразходват целево за опазване и подобряване на околната среда.</a:t>
            </a:r>
          </a:p>
          <a:p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Ролята на туристите – трябва да се насърчават чрез собствено участие да допринасят за опазването на околната среда. Това може да стане чрез труд (например засаждане на дръвчета, създаване на хранилки за животни и др.), така и чрез финансови дарения за конкретни екологични проекти. 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bg-BG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Ролята на туристическите предприятия – чрез обединение (клъстер) </a:t>
            </a:r>
            <a:endParaRPr lang="en-GB" dirty="0"/>
          </a:p>
        </p:txBody>
      </p:sp>
      <p:sp>
        <p:nvSpPr>
          <p:cNvPr id="3" name="Контейнер за номер на слайда 2">
            <a:extLst>
              <a:ext uri="{FF2B5EF4-FFF2-40B4-BE49-F238E27FC236}">
                <a16:creationId xmlns:a16="http://schemas.microsoft.com/office/drawing/2014/main" id="{6A99A4FB-AE2C-49C3-6013-01E0083DF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761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лавие 1">
            <a:extLst>
              <a:ext uri="{FF2B5EF4-FFF2-40B4-BE49-F238E27FC236}">
                <a16:creationId xmlns:a16="http://schemas.microsoft.com/office/drawing/2014/main" id="{BEEFD2C1-BC4F-4438-BB99-FC47207FEA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529" y="544749"/>
            <a:ext cx="8553772" cy="69826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bg-BG" altLang="bg-BG" sz="2800" dirty="0"/>
              <a:t>Какво е клъстер и защо малките фирми имат нужда от него?</a:t>
            </a:r>
            <a:endParaRPr lang="en-GB" altLang="bg-BG" sz="2800" dirty="0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4FC8EF64-B6CD-40AD-9569-3E303CB94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291" y="1450109"/>
            <a:ext cx="6535946" cy="4863143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defRPr/>
            </a:pPr>
            <a:endParaRPr lang="bg-BG" dirty="0"/>
          </a:p>
          <a:p>
            <a:pPr marL="0" indent="457200" algn="just">
              <a:buNone/>
              <a:defRPr/>
            </a:pPr>
            <a:r>
              <a:rPr lang="bg-BG" sz="2800" dirty="0"/>
              <a:t>Големите фирми имат важно предимство – икономията от мащаба на производството. Колкото повече произвеждащ, толкова по-евтино излиза единица от продукцията.</a:t>
            </a:r>
          </a:p>
          <a:p>
            <a:pPr marL="0" indent="457200" algn="just">
              <a:buNone/>
              <a:defRPr/>
            </a:pPr>
            <a:r>
              <a:rPr lang="bg-BG" sz="2800" dirty="0"/>
              <a:t>Затова големите хотелски вериги имат по-висока норма на печалбата! Икономията от мащаба е толкова по-голяма, колкото по-големи са т.н. </a:t>
            </a:r>
            <a:r>
              <a:rPr lang="bg-BG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фиксирани или постоянни разходи. </a:t>
            </a:r>
            <a:endParaRPr lang="en-GB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457200" algn="just">
              <a:buNone/>
              <a:defRPr/>
            </a:pPr>
            <a:r>
              <a:rPr lang="bg-BG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Постоянните разходи включват разходите за управление, одит, научно-развойна дейност (иновационна дейност), </a:t>
            </a:r>
            <a:r>
              <a:rPr lang="en-GB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</a:t>
            </a:r>
            <a:r>
              <a:rPr lang="bg-BG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реклама. Те непрекъснато растат! </a:t>
            </a:r>
          </a:p>
          <a:p>
            <a:pPr marL="0" indent="457200" algn="just">
              <a:buNone/>
              <a:defRPr/>
            </a:pPr>
            <a:r>
              <a:rPr lang="bg-BG" sz="2800" b="1" dirty="0">
                <a:solidFill>
                  <a:schemeClr val="accent3">
                    <a:lumMod val="50000"/>
                  </a:schemeClr>
                </a:solidFill>
              </a:rPr>
              <a:t>Как може да се компенсира това от малките фирми?</a:t>
            </a:r>
          </a:p>
          <a:p>
            <a:pPr marL="0" indent="457200" algn="just">
              <a:buNone/>
              <a:defRPr/>
            </a:pPr>
            <a:endParaRPr lang="bg-BG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  <a:defRPr/>
            </a:pPr>
            <a:endParaRPr lang="bg-BG" sz="1800" dirty="0"/>
          </a:p>
        </p:txBody>
      </p:sp>
      <p:pic>
        <p:nvPicPr>
          <p:cNvPr id="15364" name="Картина 1">
            <a:extLst>
              <a:ext uri="{FF2B5EF4-FFF2-40B4-BE49-F238E27FC236}">
                <a16:creationId xmlns:a16="http://schemas.microsoft.com/office/drawing/2014/main" id="{223F9B17-2628-48E2-BA92-7696A667D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174" y="2326651"/>
            <a:ext cx="3527425" cy="347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Контейнер за номер на слайда 1">
            <a:extLst>
              <a:ext uri="{FF2B5EF4-FFF2-40B4-BE49-F238E27FC236}">
                <a16:creationId xmlns:a16="http://schemas.microsoft.com/office/drawing/2014/main" id="{32FCBD32-010E-3320-FC72-7FC43B9E8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Текстово поле 1">
            <a:extLst>
              <a:ext uri="{FF2B5EF4-FFF2-40B4-BE49-F238E27FC236}">
                <a16:creationId xmlns:a16="http://schemas.microsoft.com/office/drawing/2014/main" id="{EA94013A-A3A0-4579-990B-8CD1548A5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473" y="597455"/>
            <a:ext cx="5569527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bg-BG" altLang="bg-BG" sz="1800" b="1" dirty="0">
                <a:solidFill>
                  <a:srgbClr val="002060"/>
                </a:solidFill>
              </a:rPr>
              <a:t>Освен </a:t>
            </a:r>
            <a:r>
              <a:rPr lang="bg-BG" altLang="bg-BG" sz="1800" b="1" dirty="0">
                <a:solidFill>
                  <a:srgbClr val="FF0000"/>
                </a:solidFill>
              </a:rPr>
              <a:t>вътрешна</a:t>
            </a:r>
            <a:r>
              <a:rPr lang="bg-BG" altLang="bg-BG" sz="1800" b="1" dirty="0">
                <a:solidFill>
                  <a:srgbClr val="002060"/>
                </a:solidFill>
              </a:rPr>
              <a:t> икономия от мащаба - в рамките на фирмата, има и </a:t>
            </a:r>
            <a:r>
              <a:rPr lang="bg-BG" altLang="bg-BG" sz="1800" b="1" dirty="0">
                <a:solidFill>
                  <a:srgbClr val="FF0000"/>
                </a:solidFill>
              </a:rPr>
              <a:t>външна</a:t>
            </a:r>
            <a:r>
              <a:rPr lang="bg-BG" altLang="bg-BG" sz="1800" b="1" dirty="0">
                <a:solidFill>
                  <a:srgbClr val="002060"/>
                </a:solidFill>
              </a:rPr>
              <a:t> икономия от мащаба, която се реализира в рамките на отрасъла или на обособен географски район (може и двете едновременно). 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endParaRPr lang="bg-BG" altLang="bg-BG" sz="1800" b="1" dirty="0">
              <a:solidFill>
                <a:srgbClr val="002060"/>
              </a:solidFill>
            </a:endParaRPr>
          </a:p>
          <a:p>
            <a:pPr algn="just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bg-BG" altLang="bg-BG" sz="1800" b="1" dirty="0">
                <a:solidFill>
                  <a:srgbClr val="002060"/>
                </a:solidFill>
              </a:rPr>
              <a:t>Външната икономия от мащаба се реализира чрез разпределяне на част от постоянните разходи между фирмите от отрасъла или региона (реклама, логистика при доставките, обучение на кадри, инфраструктура и др.)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endParaRPr lang="bg-BG" altLang="bg-BG" sz="1800" b="1" dirty="0">
              <a:solidFill>
                <a:srgbClr val="002060"/>
              </a:solidFill>
            </a:endParaRPr>
          </a:p>
          <a:p>
            <a:pPr algn="just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bg-BG" altLang="bg-BG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Района на Троян има благоприятни условия за създаване на ефективен клъстер, който да включва фирми от три вида дейност – екотуризъм, селски туризъм и исторически туризъм. Това е уникална възможност!</a:t>
            </a:r>
          </a:p>
        </p:txBody>
      </p:sp>
      <p:pic>
        <p:nvPicPr>
          <p:cNvPr id="18435" name="Картина 2">
            <a:extLst>
              <a:ext uri="{FF2B5EF4-FFF2-40B4-BE49-F238E27FC236}">
                <a16:creationId xmlns:a16="http://schemas.microsoft.com/office/drawing/2014/main" id="{830BFFE9-7D39-4E72-A4E5-614A1B4CE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518" y="415925"/>
            <a:ext cx="3714750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Контейнер за номер на слайда 1">
            <a:extLst>
              <a:ext uri="{FF2B5EF4-FFF2-40B4-BE49-F238E27FC236}">
                <a16:creationId xmlns:a16="http://schemas.microsoft.com/office/drawing/2014/main" id="{25BAE176-8F7A-A4AE-E9C4-E4792126E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RegularSeedRightStep">
      <a:dk1>
        <a:srgbClr val="000000"/>
      </a:dk1>
      <a:lt1>
        <a:srgbClr val="FFFFFF"/>
      </a:lt1>
      <a:dk2>
        <a:srgbClr val="1C2F31"/>
      </a:dk2>
      <a:lt2>
        <a:srgbClr val="F2F0F3"/>
      </a:lt2>
      <a:accent1>
        <a:srgbClr val="77B12B"/>
      </a:accent1>
      <a:accent2>
        <a:srgbClr val="37B720"/>
      </a:accent2>
      <a:accent3>
        <a:srgbClr val="2CB951"/>
      </a:accent3>
      <a:accent4>
        <a:srgbClr val="1FB484"/>
      </a:accent4>
      <a:accent5>
        <a:srgbClr val="2EB1BF"/>
      </a:accent5>
      <a:accent6>
        <a:srgbClr val="2374C9"/>
      </a:accent6>
      <a:hlink>
        <a:srgbClr val="8C5EC9"/>
      </a:hlink>
      <a:folHlink>
        <a:srgbClr val="7F7F7F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1301</Words>
  <Application>Microsoft Office PowerPoint</Application>
  <PresentationFormat>Широк екран</PresentationFormat>
  <Paragraphs>110</Paragraphs>
  <Slides>13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13</vt:i4>
      </vt:variant>
    </vt:vector>
  </HeadingPairs>
  <TitlesOfParts>
    <vt:vector size="22" baseType="lpstr">
      <vt:lpstr>Arial</vt:lpstr>
      <vt:lpstr>Avenir Next LT Pro</vt:lpstr>
      <vt:lpstr>Calibri</vt:lpstr>
      <vt:lpstr>Neue Haas Grotesk Text Pro</vt:lpstr>
      <vt:lpstr>Open Sans</vt:lpstr>
      <vt:lpstr>Roboto</vt:lpstr>
      <vt:lpstr>Tahoma</vt:lpstr>
      <vt:lpstr>Wingdings</vt:lpstr>
      <vt:lpstr>AccentBoxVTI</vt:lpstr>
      <vt:lpstr>Екотуризъм – възможност за устойчив просперитет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Какво е клъстер и защо малките фирми имат нужда от него?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Благодаря!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Екотуризъм – възможност за устойчив просперитет</dc:title>
  <dc:creator>Dimitar Hadjinikolov</dc:creator>
  <cp:lastModifiedBy>Dimitar Hadjinikolov</cp:lastModifiedBy>
  <cp:revision>36</cp:revision>
  <dcterms:created xsi:type="dcterms:W3CDTF">2023-05-22T06:50:14Z</dcterms:created>
  <dcterms:modified xsi:type="dcterms:W3CDTF">2023-06-02T06:03:06Z</dcterms:modified>
</cp:coreProperties>
</file>