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1"/>
    <p:restoredTop sz="95840"/>
  </p:normalViewPr>
  <p:slideViewPr>
    <p:cSldViewPr snapToGrid="0">
      <p:cViewPr varScale="1">
        <p:scale>
          <a:sx n="83" d="100"/>
          <a:sy n="83" d="100"/>
        </p:scale>
        <p:origin x="658"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B873966-AF91-4E5B-B6EC-ACAAED09B04F}"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9DC939A3-D9B5-4EC7-87D1-043FE083244C}">
      <dgm:prSet/>
      <dgm:spPr/>
      <dgm:t>
        <a:bodyPr/>
        <a:lstStyle/>
        <a:p>
          <a:r>
            <a:rPr lang="bg-BG"/>
            <a:t>﻿Въведение:</a:t>
          </a:r>
          <a:endParaRPr lang="en-US"/>
        </a:p>
      </dgm:t>
    </dgm:pt>
    <dgm:pt modelId="{A9998322-4899-42AA-A259-2886B4ADF3E5}" type="parTrans" cxnId="{CAA8FBDF-F1CB-46F8-9CFC-167B2AC02B49}">
      <dgm:prSet/>
      <dgm:spPr/>
      <dgm:t>
        <a:bodyPr/>
        <a:lstStyle/>
        <a:p>
          <a:endParaRPr lang="en-US"/>
        </a:p>
      </dgm:t>
    </dgm:pt>
    <dgm:pt modelId="{34B9714A-D7B8-4F07-B2A7-E7F4C9259B1B}" type="sibTrans" cxnId="{CAA8FBDF-F1CB-46F8-9CFC-167B2AC02B49}">
      <dgm:prSet/>
      <dgm:spPr/>
      <dgm:t>
        <a:bodyPr/>
        <a:lstStyle/>
        <a:p>
          <a:endParaRPr lang="en-US"/>
        </a:p>
      </dgm:t>
    </dgm:pt>
    <dgm:pt modelId="{B2E48E1C-1B3F-4D8B-9691-FA7CC7B9E737}">
      <dgm:prSet/>
      <dgm:spPr/>
      <dgm:t>
        <a:bodyPr/>
        <a:lstStyle/>
        <a:p>
          <a:r>
            <a:rPr lang="bg-BG"/>
            <a:t>Финансиране на селски туризъм:</a:t>
          </a:r>
          <a:endParaRPr lang="en-US"/>
        </a:p>
      </dgm:t>
    </dgm:pt>
    <dgm:pt modelId="{97FC72F2-E49F-4CEB-9B64-3B71BA5D66C1}" type="parTrans" cxnId="{BEA3E45C-B65E-4E54-B591-C89A9021B885}">
      <dgm:prSet/>
      <dgm:spPr/>
      <dgm:t>
        <a:bodyPr/>
        <a:lstStyle/>
        <a:p>
          <a:endParaRPr lang="en-US"/>
        </a:p>
      </dgm:t>
    </dgm:pt>
    <dgm:pt modelId="{F4CC180A-3830-4FEB-B6EA-7BDBC21E87FC}" type="sibTrans" cxnId="{BEA3E45C-B65E-4E54-B591-C89A9021B885}">
      <dgm:prSet/>
      <dgm:spPr/>
      <dgm:t>
        <a:bodyPr/>
        <a:lstStyle/>
        <a:p>
          <a:endParaRPr lang="en-US"/>
        </a:p>
      </dgm:t>
    </dgm:pt>
    <dgm:pt modelId="{D2D1F948-B089-4D49-9E04-96CFE588AC0C}">
      <dgm:prSet/>
      <dgm:spPr/>
      <dgm:t>
        <a:bodyPr/>
        <a:lstStyle/>
        <a:p>
          <a:r>
            <a:rPr lang="bg-BG" dirty="0"/>
            <a:t>Видове финансиране:</a:t>
          </a:r>
          <a:endParaRPr lang="en-US" dirty="0"/>
        </a:p>
      </dgm:t>
    </dgm:pt>
    <dgm:pt modelId="{6864FD4F-163A-491F-90D2-0354E0D476EE}" type="parTrans" cxnId="{593D9738-79B8-42E5-BEFB-2AAB5C84184A}">
      <dgm:prSet/>
      <dgm:spPr/>
      <dgm:t>
        <a:bodyPr/>
        <a:lstStyle/>
        <a:p>
          <a:endParaRPr lang="en-US"/>
        </a:p>
      </dgm:t>
    </dgm:pt>
    <dgm:pt modelId="{FBAD74FA-1098-4D1F-BBC2-E2E806DBF203}" type="sibTrans" cxnId="{593D9738-79B8-42E5-BEFB-2AAB5C84184A}">
      <dgm:prSet/>
      <dgm:spPr/>
      <dgm:t>
        <a:bodyPr/>
        <a:lstStyle/>
        <a:p>
          <a:endParaRPr lang="en-US"/>
        </a:p>
      </dgm:t>
    </dgm:pt>
    <dgm:pt modelId="{0706577A-6F55-4EE8-B1AF-10E9CD9EF3F5}">
      <dgm:prSet/>
      <dgm:spPr/>
      <dgm:t>
        <a:bodyPr/>
        <a:lstStyle/>
        <a:p>
          <a:r>
            <a:rPr lang="bg-BG"/>
            <a:t>Грантове за развитие на селски туризъм</a:t>
          </a:r>
          <a:endParaRPr lang="en-US"/>
        </a:p>
      </dgm:t>
    </dgm:pt>
    <dgm:pt modelId="{7AB62B85-F99C-4439-963D-F709748CC7B9}" type="parTrans" cxnId="{7E46AF51-A52B-4F08-8ED6-03CBE5855347}">
      <dgm:prSet/>
      <dgm:spPr/>
      <dgm:t>
        <a:bodyPr/>
        <a:lstStyle/>
        <a:p>
          <a:endParaRPr lang="en-US"/>
        </a:p>
      </dgm:t>
    </dgm:pt>
    <dgm:pt modelId="{5A90A2B6-6562-41C3-BEE9-627F4C89888E}" type="sibTrans" cxnId="{7E46AF51-A52B-4F08-8ED6-03CBE5855347}">
      <dgm:prSet/>
      <dgm:spPr/>
      <dgm:t>
        <a:bodyPr/>
        <a:lstStyle/>
        <a:p>
          <a:endParaRPr lang="en-US"/>
        </a:p>
      </dgm:t>
    </dgm:pt>
    <dgm:pt modelId="{DDAF45D9-EFF6-4FCD-ACAD-B4A00B338CD6}">
      <dgm:prSet/>
      <dgm:spPr/>
      <dgm:t>
        <a:bodyPr/>
        <a:lstStyle/>
        <a:p>
          <a:r>
            <a:rPr lang="bg-BG" dirty="0"/>
            <a:t>Изисквания за получаване на финансиране:</a:t>
          </a:r>
          <a:endParaRPr lang="en-US" dirty="0"/>
        </a:p>
      </dgm:t>
    </dgm:pt>
    <dgm:pt modelId="{EF13A090-8516-465D-9B8A-2B7152C4815F}" type="parTrans" cxnId="{B9E907CF-79A9-4AFB-8F86-F519472A82FF}">
      <dgm:prSet/>
      <dgm:spPr/>
      <dgm:t>
        <a:bodyPr/>
        <a:lstStyle/>
        <a:p>
          <a:endParaRPr lang="en-US"/>
        </a:p>
      </dgm:t>
    </dgm:pt>
    <dgm:pt modelId="{53D6AD09-C4FE-4CC1-B9FE-04D79E532A5B}" type="sibTrans" cxnId="{B9E907CF-79A9-4AFB-8F86-F519472A82FF}">
      <dgm:prSet/>
      <dgm:spPr/>
      <dgm:t>
        <a:bodyPr/>
        <a:lstStyle/>
        <a:p>
          <a:endParaRPr lang="en-US"/>
        </a:p>
      </dgm:t>
    </dgm:pt>
    <dgm:pt modelId="{4FB1D0F3-615C-411C-8E27-3416A680B7CB}">
      <dgm:prSet/>
      <dgm:spPr/>
      <dgm:t>
        <a:bodyPr/>
        <a:lstStyle/>
        <a:p>
          <a:r>
            <a:rPr lang="bg-BG"/>
            <a:t>Примери за успешни проекти:</a:t>
          </a:r>
          <a:endParaRPr lang="en-US"/>
        </a:p>
      </dgm:t>
    </dgm:pt>
    <dgm:pt modelId="{F214CE07-5B62-40F5-A48B-8B9014C665BA}" type="parTrans" cxnId="{A790B1B1-1F14-4F93-962E-C1DCBBA54F34}">
      <dgm:prSet/>
      <dgm:spPr/>
      <dgm:t>
        <a:bodyPr/>
        <a:lstStyle/>
        <a:p>
          <a:endParaRPr lang="en-US"/>
        </a:p>
      </dgm:t>
    </dgm:pt>
    <dgm:pt modelId="{609482E8-4D85-414A-A771-ABBE5AED2C21}" type="sibTrans" cxnId="{A790B1B1-1F14-4F93-962E-C1DCBBA54F34}">
      <dgm:prSet/>
      <dgm:spPr/>
      <dgm:t>
        <a:bodyPr/>
        <a:lstStyle/>
        <a:p>
          <a:endParaRPr lang="en-US"/>
        </a:p>
      </dgm:t>
    </dgm:pt>
    <dgm:pt modelId="{CF4B7E37-AD19-4691-91B4-5FFEF43F33AB}">
      <dgm:prSet/>
      <dgm:spPr/>
      <dgm:t>
        <a:bodyPr/>
        <a:lstStyle/>
        <a:p>
          <a:r>
            <a:rPr lang="bg-BG"/>
            <a:t>Заключение:</a:t>
          </a:r>
          <a:endParaRPr lang="en-US"/>
        </a:p>
      </dgm:t>
    </dgm:pt>
    <dgm:pt modelId="{320D523E-D709-4DF9-B2C8-C8ED747DDBF3}" type="parTrans" cxnId="{980037F9-19B3-4C50-A3ED-70D4A195A93A}">
      <dgm:prSet/>
      <dgm:spPr/>
      <dgm:t>
        <a:bodyPr/>
        <a:lstStyle/>
        <a:p>
          <a:endParaRPr lang="en-US"/>
        </a:p>
      </dgm:t>
    </dgm:pt>
    <dgm:pt modelId="{F05AF65C-5483-4621-895D-F953E6E84DC1}" type="sibTrans" cxnId="{980037F9-19B3-4C50-A3ED-70D4A195A93A}">
      <dgm:prSet/>
      <dgm:spPr/>
      <dgm:t>
        <a:bodyPr/>
        <a:lstStyle/>
        <a:p>
          <a:endParaRPr lang="en-US"/>
        </a:p>
      </dgm:t>
    </dgm:pt>
    <dgm:pt modelId="{C1D70BED-7DE7-D247-86CB-EA8B36EA5F57}" type="pres">
      <dgm:prSet presAssocID="{0B873966-AF91-4E5B-B6EC-ACAAED09B04F}" presName="linear" presStyleCnt="0">
        <dgm:presLayoutVars>
          <dgm:animLvl val="lvl"/>
          <dgm:resizeHandles val="exact"/>
        </dgm:presLayoutVars>
      </dgm:prSet>
      <dgm:spPr/>
    </dgm:pt>
    <dgm:pt modelId="{A2DB53FB-6130-BE41-AB9E-4B5645CD526D}" type="pres">
      <dgm:prSet presAssocID="{9DC939A3-D9B5-4EC7-87D1-043FE083244C}" presName="parentText" presStyleLbl="node1" presStyleIdx="0" presStyleCnt="7">
        <dgm:presLayoutVars>
          <dgm:chMax val="0"/>
          <dgm:bulletEnabled val="1"/>
        </dgm:presLayoutVars>
      </dgm:prSet>
      <dgm:spPr/>
    </dgm:pt>
    <dgm:pt modelId="{0056D1F4-2169-E94B-8475-4655F21F9BF3}" type="pres">
      <dgm:prSet presAssocID="{34B9714A-D7B8-4F07-B2A7-E7F4C9259B1B}" presName="spacer" presStyleCnt="0"/>
      <dgm:spPr/>
    </dgm:pt>
    <dgm:pt modelId="{BA0F74CD-76C5-AF4D-91B1-5045680AB01A}" type="pres">
      <dgm:prSet presAssocID="{B2E48E1C-1B3F-4D8B-9691-FA7CC7B9E737}" presName="parentText" presStyleLbl="node1" presStyleIdx="1" presStyleCnt="7">
        <dgm:presLayoutVars>
          <dgm:chMax val="0"/>
          <dgm:bulletEnabled val="1"/>
        </dgm:presLayoutVars>
      </dgm:prSet>
      <dgm:spPr/>
    </dgm:pt>
    <dgm:pt modelId="{2E2AA3A7-5890-A94E-A15C-88A7804EA471}" type="pres">
      <dgm:prSet presAssocID="{F4CC180A-3830-4FEB-B6EA-7BDBC21E87FC}" presName="spacer" presStyleCnt="0"/>
      <dgm:spPr/>
    </dgm:pt>
    <dgm:pt modelId="{78F5BB6E-4D89-EB42-A0B1-2DB551CF0028}" type="pres">
      <dgm:prSet presAssocID="{D2D1F948-B089-4D49-9E04-96CFE588AC0C}" presName="parentText" presStyleLbl="node1" presStyleIdx="2" presStyleCnt="7">
        <dgm:presLayoutVars>
          <dgm:chMax val="0"/>
          <dgm:bulletEnabled val="1"/>
        </dgm:presLayoutVars>
      </dgm:prSet>
      <dgm:spPr/>
    </dgm:pt>
    <dgm:pt modelId="{C02B62D2-BA9F-034D-AE59-82E639836FBD}" type="pres">
      <dgm:prSet presAssocID="{FBAD74FA-1098-4D1F-BBC2-E2E806DBF203}" presName="spacer" presStyleCnt="0"/>
      <dgm:spPr/>
    </dgm:pt>
    <dgm:pt modelId="{1331B212-B6A9-AC43-8DAB-D7640E3CE305}" type="pres">
      <dgm:prSet presAssocID="{0706577A-6F55-4EE8-B1AF-10E9CD9EF3F5}" presName="parentText" presStyleLbl="node1" presStyleIdx="3" presStyleCnt="7">
        <dgm:presLayoutVars>
          <dgm:chMax val="0"/>
          <dgm:bulletEnabled val="1"/>
        </dgm:presLayoutVars>
      </dgm:prSet>
      <dgm:spPr/>
    </dgm:pt>
    <dgm:pt modelId="{F0AD81B6-20CD-5847-900C-1568E9D1068D}" type="pres">
      <dgm:prSet presAssocID="{5A90A2B6-6562-41C3-BEE9-627F4C89888E}" presName="spacer" presStyleCnt="0"/>
      <dgm:spPr/>
    </dgm:pt>
    <dgm:pt modelId="{2AC8FA60-9E12-6447-9014-2E11D82D495E}" type="pres">
      <dgm:prSet presAssocID="{DDAF45D9-EFF6-4FCD-ACAD-B4A00B338CD6}" presName="parentText" presStyleLbl="node1" presStyleIdx="4" presStyleCnt="7">
        <dgm:presLayoutVars>
          <dgm:chMax val="0"/>
          <dgm:bulletEnabled val="1"/>
        </dgm:presLayoutVars>
      </dgm:prSet>
      <dgm:spPr/>
    </dgm:pt>
    <dgm:pt modelId="{C8C85A02-ABB6-994F-8691-F28032B6A79F}" type="pres">
      <dgm:prSet presAssocID="{53D6AD09-C4FE-4CC1-B9FE-04D79E532A5B}" presName="spacer" presStyleCnt="0"/>
      <dgm:spPr/>
    </dgm:pt>
    <dgm:pt modelId="{DA06275E-5E01-6C4B-8F0D-1DCEFAE025BE}" type="pres">
      <dgm:prSet presAssocID="{4FB1D0F3-615C-411C-8E27-3416A680B7CB}" presName="parentText" presStyleLbl="node1" presStyleIdx="5" presStyleCnt="7">
        <dgm:presLayoutVars>
          <dgm:chMax val="0"/>
          <dgm:bulletEnabled val="1"/>
        </dgm:presLayoutVars>
      </dgm:prSet>
      <dgm:spPr/>
    </dgm:pt>
    <dgm:pt modelId="{A247BDCD-D7E4-104B-B909-8C51363DF1C5}" type="pres">
      <dgm:prSet presAssocID="{609482E8-4D85-414A-A771-ABBE5AED2C21}" presName="spacer" presStyleCnt="0"/>
      <dgm:spPr/>
    </dgm:pt>
    <dgm:pt modelId="{943CAD37-0B69-2146-AE12-7AE5D005A3F8}" type="pres">
      <dgm:prSet presAssocID="{CF4B7E37-AD19-4691-91B4-5FFEF43F33AB}" presName="parentText" presStyleLbl="node1" presStyleIdx="6" presStyleCnt="7">
        <dgm:presLayoutVars>
          <dgm:chMax val="0"/>
          <dgm:bulletEnabled val="1"/>
        </dgm:presLayoutVars>
      </dgm:prSet>
      <dgm:spPr/>
    </dgm:pt>
  </dgm:ptLst>
  <dgm:cxnLst>
    <dgm:cxn modelId="{A99DAF30-D115-8A4A-9FD6-99E665780FEE}" type="presOf" srcId="{DDAF45D9-EFF6-4FCD-ACAD-B4A00B338CD6}" destId="{2AC8FA60-9E12-6447-9014-2E11D82D495E}" srcOrd="0" destOrd="0" presId="urn:microsoft.com/office/officeart/2005/8/layout/vList2"/>
    <dgm:cxn modelId="{2F88EB33-91CA-FD42-A4EE-337DF2676F22}" type="presOf" srcId="{9DC939A3-D9B5-4EC7-87D1-043FE083244C}" destId="{A2DB53FB-6130-BE41-AB9E-4B5645CD526D}" srcOrd="0" destOrd="0" presId="urn:microsoft.com/office/officeart/2005/8/layout/vList2"/>
    <dgm:cxn modelId="{593D9738-79B8-42E5-BEFB-2AAB5C84184A}" srcId="{0B873966-AF91-4E5B-B6EC-ACAAED09B04F}" destId="{D2D1F948-B089-4D49-9E04-96CFE588AC0C}" srcOrd="2" destOrd="0" parTransId="{6864FD4F-163A-491F-90D2-0354E0D476EE}" sibTransId="{FBAD74FA-1098-4D1F-BBC2-E2E806DBF203}"/>
    <dgm:cxn modelId="{FA9D455C-1538-DA4B-BF58-6B5BC07D2AA5}" type="presOf" srcId="{D2D1F948-B089-4D49-9E04-96CFE588AC0C}" destId="{78F5BB6E-4D89-EB42-A0B1-2DB551CF0028}" srcOrd="0" destOrd="0" presId="urn:microsoft.com/office/officeart/2005/8/layout/vList2"/>
    <dgm:cxn modelId="{BEA3E45C-B65E-4E54-B591-C89A9021B885}" srcId="{0B873966-AF91-4E5B-B6EC-ACAAED09B04F}" destId="{B2E48E1C-1B3F-4D8B-9691-FA7CC7B9E737}" srcOrd="1" destOrd="0" parTransId="{97FC72F2-E49F-4CEB-9B64-3B71BA5D66C1}" sibTransId="{F4CC180A-3830-4FEB-B6EA-7BDBC21E87FC}"/>
    <dgm:cxn modelId="{7E46AF51-A52B-4F08-8ED6-03CBE5855347}" srcId="{0B873966-AF91-4E5B-B6EC-ACAAED09B04F}" destId="{0706577A-6F55-4EE8-B1AF-10E9CD9EF3F5}" srcOrd="3" destOrd="0" parTransId="{7AB62B85-F99C-4439-963D-F709748CC7B9}" sibTransId="{5A90A2B6-6562-41C3-BEE9-627F4C89888E}"/>
    <dgm:cxn modelId="{9BDD6D81-2792-1C42-B659-E32A1E92DD1B}" type="presOf" srcId="{0B873966-AF91-4E5B-B6EC-ACAAED09B04F}" destId="{C1D70BED-7DE7-D247-86CB-EA8B36EA5F57}" srcOrd="0" destOrd="0" presId="urn:microsoft.com/office/officeart/2005/8/layout/vList2"/>
    <dgm:cxn modelId="{A7E9E38C-C4D9-474F-8154-645FEA60D181}" type="presOf" srcId="{4FB1D0F3-615C-411C-8E27-3416A680B7CB}" destId="{DA06275E-5E01-6C4B-8F0D-1DCEFAE025BE}" srcOrd="0" destOrd="0" presId="urn:microsoft.com/office/officeart/2005/8/layout/vList2"/>
    <dgm:cxn modelId="{15B9E497-DD68-DE4E-92E3-86DDE7747CDB}" type="presOf" srcId="{CF4B7E37-AD19-4691-91B4-5FFEF43F33AB}" destId="{943CAD37-0B69-2146-AE12-7AE5D005A3F8}" srcOrd="0" destOrd="0" presId="urn:microsoft.com/office/officeart/2005/8/layout/vList2"/>
    <dgm:cxn modelId="{45C4C69B-AC1E-E549-B784-1FFA29E96196}" type="presOf" srcId="{0706577A-6F55-4EE8-B1AF-10E9CD9EF3F5}" destId="{1331B212-B6A9-AC43-8DAB-D7640E3CE305}" srcOrd="0" destOrd="0" presId="urn:microsoft.com/office/officeart/2005/8/layout/vList2"/>
    <dgm:cxn modelId="{A790B1B1-1F14-4F93-962E-C1DCBBA54F34}" srcId="{0B873966-AF91-4E5B-B6EC-ACAAED09B04F}" destId="{4FB1D0F3-615C-411C-8E27-3416A680B7CB}" srcOrd="5" destOrd="0" parTransId="{F214CE07-5B62-40F5-A48B-8B9014C665BA}" sibTransId="{609482E8-4D85-414A-A771-ABBE5AED2C21}"/>
    <dgm:cxn modelId="{B9E907CF-79A9-4AFB-8F86-F519472A82FF}" srcId="{0B873966-AF91-4E5B-B6EC-ACAAED09B04F}" destId="{DDAF45D9-EFF6-4FCD-ACAD-B4A00B338CD6}" srcOrd="4" destOrd="0" parTransId="{EF13A090-8516-465D-9B8A-2B7152C4815F}" sibTransId="{53D6AD09-C4FE-4CC1-B9FE-04D79E532A5B}"/>
    <dgm:cxn modelId="{CAA8FBDF-F1CB-46F8-9CFC-167B2AC02B49}" srcId="{0B873966-AF91-4E5B-B6EC-ACAAED09B04F}" destId="{9DC939A3-D9B5-4EC7-87D1-043FE083244C}" srcOrd="0" destOrd="0" parTransId="{A9998322-4899-42AA-A259-2886B4ADF3E5}" sibTransId="{34B9714A-D7B8-4F07-B2A7-E7F4C9259B1B}"/>
    <dgm:cxn modelId="{16DA7EE6-DE7F-3C45-BEAA-6653B18AD81B}" type="presOf" srcId="{B2E48E1C-1B3F-4D8B-9691-FA7CC7B9E737}" destId="{BA0F74CD-76C5-AF4D-91B1-5045680AB01A}" srcOrd="0" destOrd="0" presId="urn:microsoft.com/office/officeart/2005/8/layout/vList2"/>
    <dgm:cxn modelId="{980037F9-19B3-4C50-A3ED-70D4A195A93A}" srcId="{0B873966-AF91-4E5B-B6EC-ACAAED09B04F}" destId="{CF4B7E37-AD19-4691-91B4-5FFEF43F33AB}" srcOrd="6" destOrd="0" parTransId="{320D523E-D709-4DF9-B2C8-C8ED747DDBF3}" sibTransId="{F05AF65C-5483-4621-895D-F953E6E84DC1}"/>
    <dgm:cxn modelId="{1F3DC379-70A6-7F4C-A9E5-1F7AABF9917C}" type="presParOf" srcId="{C1D70BED-7DE7-D247-86CB-EA8B36EA5F57}" destId="{A2DB53FB-6130-BE41-AB9E-4B5645CD526D}" srcOrd="0" destOrd="0" presId="urn:microsoft.com/office/officeart/2005/8/layout/vList2"/>
    <dgm:cxn modelId="{02A6435C-C4E1-1D4E-84E4-33CCA5D96017}" type="presParOf" srcId="{C1D70BED-7DE7-D247-86CB-EA8B36EA5F57}" destId="{0056D1F4-2169-E94B-8475-4655F21F9BF3}" srcOrd="1" destOrd="0" presId="urn:microsoft.com/office/officeart/2005/8/layout/vList2"/>
    <dgm:cxn modelId="{8DEEED09-43D1-404E-802A-4C73F0531F99}" type="presParOf" srcId="{C1D70BED-7DE7-D247-86CB-EA8B36EA5F57}" destId="{BA0F74CD-76C5-AF4D-91B1-5045680AB01A}" srcOrd="2" destOrd="0" presId="urn:microsoft.com/office/officeart/2005/8/layout/vList2"/>
    <dgm:cxn modelId="{F4EC9B2E-4417-2645-957A-F6B8C7941060}" type="presParOf" srcId="{C1D70BED-7DE7-D247-86CB-EA8B36EA5F57}" destId="{2E2AA3A7-5890-A94E-A15C-88A7804EA471}" srcOrd="3" destOrd="0" presId="urn:microsoft.com/office/officeart/2005/8/layout/vList2"/>
    <dgm:cxn modelId="{FCDDD4FA-550A-4445-93E0-0A38339379DA}" type="presParOf" srcId="{C1D70BED-7DE7-D247-86CB-EA8B36EA5F57}" destId="{78F5BB6E-4D89-EB42-A0B1-2DB551CF0028}" srcOrd="4" destOrd="0" presId="urn:microsoft.com/office/officeart/2005/8/layout/vList2"/>
    <dgm:cxn modelId="{E9AF8678-A6F1-F74B-B38F-F86A17AC86FC}" type="presParOf" srcId="{C1D70BED-7DE7-D247-86CB-EA8B36EA5F57}" destId="{C02B62D2-BA9F-034D-AE59-82E639836FBD}" srcOrd="5" destOrd="0" presId="urn:microsoft.com/office/officeart/2005/8/layout/vList2"/>
    <dgm:cxn modelId="{60199DE3-7615-044B-ADE3-51EDA9482CB0}" type="presParOf" srcId="{C1D70BED-7DE7-D247-86CB-EA8B36EA5F57}" destId="{1331B212-B6A9-AC43-8DAB-D7640E3CE305}" srcOrd="6" destOrd="0" presId="urn:microsoft.com/office/officeart/2005/8/layout/vList2"/>
    <dgm:cxn modelId="{268869DD-DA06-4844-AF45-8DD69064D794}" type="presParOf" srcId="{C1D70BED-7DE7-D247-86CB-EA8B36EA5F57}" destId="{F0AD81B6-20CD-5847-900C-1568E9D1068D}" srcOrd="7" destOrd="0" presId="urn:microsoft.com/office/officeart/2005/8/layout/vList2"/>
    <dgm:cxn modelId="{61D91054-85EC-9048-A397-ACC5FC25ABFA}" type="presParOf" srcId="{C1D70BED-7DE7-D247-86CB-EA8B36EA5F57}" destId="{2AC8FA60-9E12-6447-9014-2E11D82D495E}" srcOrd="8" destOrd="0" presId="urn:microsoft.com/office/officeart/2005/8/layout/vList2"/>
    <dgm:cxn modelId="{1B9AEF3D-03B9-2F4F-87F4-DD2826A20F50}" type="presParOf" srcId="{C1D70BED-7DE7-D247-86CB-EA8B36EA5F57}" destId="{C8C85A02-ABB6-994F-8691-F28032B6A79F}" srcOrd="9" destOrd="0" presId="urn:microsoft.com/office/officeart/2005/8/layout/vList2"/>
    <dgm:cxn modelId="{4D48DCEB-3920-9647-BB13-932264B0AA88}" type="presParOf" srcId="{C1D70BED-7DE7-D247-86CB-EA8B36EA5F57}" destId="{DA06275E-5E01-6C4B-8F0D-1DCEFAE025BE}" srcOrd="10" destOrd="0" presId="urn:microsoft.com/office/officeart/2005/8/layout/vList2"/>
    <dgm:cxn modelId="{9543C570-E764-D047-834E-E193DB358E61}" type="presParOf" srcId="{C1D70BED-7DE7-D247-86CB-EA8B36EA5F57}" destId="{A247BDCD-D7E4-104B-B909-8C51363DF1C5}" srcOrd="11" destOrd="0" presId="urn:microsoft.com/office/officeart/2005/8/layout/vList2"/>
    <dgm:cxn modelId="{0D2F83BA-C9E2-4A46-A025-862DC8AD6782}" type="presParOf" srcId="{C1D70BED-7DE7-D247-86CB-EA8B36EA5F57}" destId="{943CAD37-0B69-2146-AE12-7AE5D005A3F8}" srcOrd="1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02E5510-D4C3-4D95-947D-2F8E0DFC881A}"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7A1FD77F-9BE1-44A6-803A-5F792E28F5D5}">
      <dgm:prSet/>
      <dgm:spPr/>
      <dgm:t>
        <a:bodyPr/>
        <a:lstStyle/>
        <a:p>
          <a:r>
            <a:rPr lang="bg-BG"/>
            <a:t>﻿</a:t>
          </a:r>
          <a:r>
            <a:rPr lang="bg-BG" u="sng"/>
            <a:t>Разнообразяване на икономиката: </a:t>
          </a:r>
          <a:r>
            <a:rPr lang="bg-BG"/>
            <a:t>Селските райони се основават главно на селското стопанство и земеделието. Селският туризъм предоставя възможност за разнообразяване на икономиката, като създава нови източници на доходи и работни места. Това помага на селските общности да се справят с икономическите предизвикателства и да създават устойчиво икономическо развитие.</a:t>
          </a:r>
          <a:endParaRPr lang="en-US"/>
        </a:p>
      </dgm:t>
    </dgm:pt>
    <dgm:pt modelId="{A451611E-C7E8-42F4-9241-32DC4DB113EA}" type="parTrans" cxnId="{9B842C10-8100-468B-B647-066AC0300CA1}">
      <dgm:prSet/>
      <dgm:spPr/>
      <dgm:t>
        <a:bodyPr/>
        <a:lstStyle/>
        <a:p>
          <a:endParaRPr lang="en-US"/>
        </a:p>
      </dgm:t>
    </dgm:pt>
    <dgm:pt modelId="{3D36B906-E32E-4411-946E-9E9F8666DE12}" type="sibTrans" cxnId="{9B842C10-8100-468B-B647-066AC0300CA1}">
      <dgm:prSet/>
      <dgm:spPr/>
      <dgm:t>
        <a:bodyPr/>
        <a:lstStyle/>
        <a:p>
          <a:endParaRPr lang="en-US"/>
        </a:p>
      </dgm:t>
    </dgm:pt>
    <dgm:pt modelId="{4673F6DA-493F-4D3A-80EC-621E84ADF7E0}">
      <dgm:prSet/>
      <dgm:spPr/>
      <dgm:t>
        <a:bodyPr/>
        <a:lstStyle/>
        <a:p>
          <a:r>
            <a:rPr lang="bg-BG" u="sng" dirty="0"/>
            <a:t>Развитие на туристическата инфраструктура: </a:t>
          </a:r>
          <a:r>
            <a:rPr lang="bg-BG" dirty="0"/>
            <a:t>Селският туризъм изисква наличие на съответна туристическа инфраструктура, като например хотели, къщи за гости, ресторанти, туристически пътеки и други. За да привлекат туристи, селските райони трябва да инвестират в подобряване на инфраструктурата си, което създава възможности за развитие на местните услуги и удобства.</a:t>
          </a:r>
          <a:endParaRPr lang="en-US" dirty="0"/>
        </a:p>
      </dgm:t>
    </dgm:pt>
    <dgm:pt modelId="{C4021681-D92E-4E05-878D-B51D8ABCB6FA}" type="parTrans" cxnId="{86C1A1D4-4796-4DAA-9390-1CFF8D2941FD}">
      <dgm:prSet/>
      <dgm:spPr/>
      <dgm:t>
        <a:bodyPr/>
        <a:lstStyle/>
        <a:p>
          <a:endParaRPr lang="en-US"/>
        </a:p>
      </dgm:t>
    </dgm:pt>
    <dgm:pt modelId="{77E29A0E-EAFC-46B8-BC52-97EB1A155563}" type="sibTrans" cxnId="{86C1A1D4-4796-4DAA-9390-1CFF8D2941FD}">
      <dgm:prSet/>
      <dgm:spPr/>
      <dgm:t>
        <a:bodyPr/>
        <a:lstStyle/>
        <a:p>
          <a:endParaRPr lang="en-US"/>
        </a:p>
      </dgm:t>
    </dgm:pt>
    <dgm:pt modelId="{AFDFEB13-0284-4D84-9889-0B2034046C30}">
      <dgm:prSet/>
      <dgm:spPr/>
      <dgm:t>
        <a:bodyPr/>
        <a:lstStyle/>
        <a:p>
          <a:r>
            <a:rPr lang="bg-BG" u="sng"/>
            <a:t>Заздравяване на общността и запазване на културното наследство: </a:t>
          </a:r>
          <a:r>
            <a:rPr lang="bg-BG"/>
            <a:t>Селските райони често разполагат с богато културно и природно наследство. Селският туризъм помага за запазване и промотиране на тази култура и наследство, което е от съществено значение за самата общност и за запазването на идентичността и традициите на селските райони.</a:t>
          </a:r>
          <a:endParaRPr lang="en-US"/>
        </a:p>
      </dgm:t>
    </dgm:pt>
    <dgm:pt modelId="{42EB8104-0554-40F5-A9D5-D3F5A17B0E1E}" type="parTrans" cxnId="{F4F86545-C0D0-4556-82FF-531AC09DBB38}">
      <dgm:prSet/>
      <dgm:spPr/>
      <dgm:t>
        <a:bodyPr/>
        <a:lstStyle/>
        <a:p>
          <a:endParaRPr lang="en-US"/>
        </a:p>
      </dgm:t>
    </dgm:pt>
    <dgm:pt modelId="{8286852B-4832-4500-8BDB-5E6C370A5DC2}" type="sibTrans" cxnId="{F4F86545-C0D0-4556-82FF-531AC09DBB38}">
      <dgm:prSet/>
      <dgm:spPr/>
      <dgm:t>
        <a:bodyPr/>
        <a:lstStyle/>
        <a:p>
          <a:endParaRPr lang="en-US"/>
        </a:p>
      </dgm:t>
    </dgm:pt>
    <dgm:pt modelId="{57CCB092-71C1-8C4F-A578-E094F272B52C}" type="pres">
      <dgm:prSet presAssocID="{602E5510-D4C3-4D95-947D-2F8E0DFC881A}" presName="linear" presStyleCnt="0">
        <dgm:presLayoutVars>
          <dgm:animLvl val="lvl"/>
          <dgm:resizeHandles val="exact"/>
        </dgm:presLayoutVars>
      </dgm:prSet>
      <dgm:spPr/>
    </dgm:pt>
    <dgm:pt modelId="{D7C9C0A0-0796-3741-9A43-D0351E1F00D7}" type="pres">
      <dgm:prSet presAssocID="{7A1FD77F-9BE1-44A6-803A-5F792E28F5D5}" presName="parentText" presStyleLbl="node1" presStyleIdx="0" presStyleCnt="3">
        <dgm:presLayoutVars>
          <dgm:chMax val="0"/>
          <dgm:bulletEnabled val="1"/>
        </dgm:presLayoutVars>
      </dgm:prSet>
      <dgm:spPr/>
    </dgm:pt>
    <dgm:pt modelId="{B33D0611-F3AA-334A-AE18-0849A90DC362}" type="pres">
      <dgm:prSet presAssocID="{3D36B906-E32E-4411-946E-9E9F8666DE12}" presName="spacer" presStyleCnt="0"/>
      <dgm:spPr/>
    </dgm:pt>
    <dgm:pt modelId="{4D6FA08C-0277-F041-898D-A7750729B70E}" type="pres">
      <dgm:prSet presAssocID="{4673F6DA-493F-4D3A-80EC-621E84ADF7E0}" presName="parentText" presStyleLbl="node1" presStyleIdx="1" presStyleCnt="3">
        <dgm:presLayoutVars>
          <dgm:chMax val="0"/>
          <dgm:bulletEnabled val="1"/>
        </dgm:presLayoutVars>
      </dgm:prSet>
      <dgm:spPr/>
    </dgm:pt>
    <dgm:pt modelId="{5CC3BFAA-C5D4-4849-B891-6F5989F7BCBD}" type="pres">
      <dgm:prSet presAssocID="{77E29A0E-EAFC-46B8-BC52-97EB1A155563}" presName="spacer" presStyleCnt="0"/>
      <dgm:spPr/>
    </dgm:pt>
    <dgm:pt modelId="{253D7077-B9F1-984F-A62D-F4A07E77AEAF}" type="pres">
      <dgm:prSet presAssocID="{AFDFEB13-0284-4D84-9889-0B2034046C30}" presName="parentText" presStyleLbl="node1" presStyleIdx="2" presStyleCnt="3">
        <dgm:presLayoutVars>
          <dgm:chMax val="0"/>
          <dgm:bulletEnabled val="1"/>
        </dgm:presLayoutVars>
      </dgm:prSet>
      <dgm:spPr/>
    </dgm:pt>
  </dgm:ptLst>
  <dgm:cxnLst>
    <dgm:cxn modelId="{9B842C10-8100-468B-B647-066AC0300CA1}" srcId="{602E5510-D4C3-4D95-947D-2F8E0DFC881A}" destId="{7A1FD77F-9BE1-44A6-803A-5F792E28F5D5}" srcOrd="0" destOrd="0" parTransId="{A451611E-C7E8-42F4-9241-32DC4DB113EA}" sibTransId="{3D36B906-E32E-4411-946E-9E9F8666DE12}"/>
    <dgm:cxn modelId="{F4F86545-C0D0-4556-82FF-531AC09DBB38}" srcId="{602E5510-D4C3-4D95-947D-2F8E0DFC881A}" destId="{AFDFEB13-0284-4D84-9889-0B2034046C30}" srcOrd="2" destOrd="0" parTransId="{42EB8104-0554-40F5-A9D5-D3F5A17B0E1E}" sibTransId="{8286852B-4832-4500-8BDB-5E6C370A5DC2}"/>
    <dgm:cxn modelId="{D8343858-FC7F-7A47-9C40-247F8D9D9F67}" type="presOf" srcId="{602E5510-D4C3-4D95-947D-2F8E0DFC881A}" destId="{57CCB092-71C1-8C4F-A578-E094F272B52C}" srcOrd="0" destOrd="0" presId="urn:microsoft.com/office/officeart/2005/8/layout/vList2"/>
    <dgm:cxn modelId="{E4A64BA2-AF92-244B-BF2F-90BE98A9EDE9}" type="presOf" srcId="{AFDFEB13-0284-4D84-9889-0B2034046C30}" destId="{253D7077-B9F1-984F-A62D-F4A07E77AEAF}" srcOrd="0" destOrd="0" presId="urn:microsoft.com/office/officeart/2005/8/layout/vList2"/>
    <dgm:cxn modelId="{86C1A1D4-4796-4DAA-9390-1CFF8D2941FD}" srcId="{602E5510-D4C3-4D95-947D-2F8E0DFC881A}" destId="{4673F6DA-493F-4D3A-80EC-621E84ADF7E0}" srcOrd="1" destOrd="0" parTransId="{C4021681-D92E-4E05-878D-B51D8ABCB6FA}" sibTransId="{77E29A0E-EAFC-46B8-BC52-97EB1A155563}"/>
    <dgm:cxn modelId="{5E17CFD5-3D29-B043-A09F-A7E662BC9046}" type="presOf" srcId="{4673F6DA-493F-4D3A-80EC-621E84ADF7E0}" destId="{4D6FA08C-0277-F041-898D-A7750729B70E}" srcOrd="0" destOrd="0" presId="urn:microsoft.com/office/officeart/2005/8/layout/vList2"/>
    <dgm:cxn modelId="{6FBDEBF4-1EFE-7C4A-BCDF-D1C3FFE5322A}" type="presOf" srcId="{7A1FD77F-9BE1-44A6-803A-5F792E28F5D5}" destId="{D7C9C0A0-0796-3741-9A43-D0351E1F00D7}" srcOrd="0" destOrd="0" presId="urn:microsoft.com/office/officeart/2005/8/layout/vList2"/>
    <dgm:cxn modelId="{2BD617C3-9863-3D46-8C72-85000112D940}" type="presParOf" srcId="{57CCB092-71C1-8C4F-A578-E094F272B52C}" destId="{D7C9C0A0-0796-3741-9A43-D0351E1F00D7}" srcOrd="0" destOrd="0" presId="urn:microsoft.com/office/officeart/2005/8/layout/vList2"/>
    <dgm:cxn modelId="{5EB4DF25-DF53-5948-91F5-B96CA9D372CB}" type="presParOf" srcId="{57CCB092-71C1-8C4F-A578-E094F272B52C}" destId="{B33D0611-F3AA-334A-AE18-0849A90DC362}" srcOrd="1" destOrd="0" presId="urn:microsoft.com/office/officeart/2005/8/layout/vList2"/>
    <dgm:cxn modelId="{57548269-7F4D-1640-A55A-6AC847934A14}" type="presParOf" srcId="{57CCB092-71C1-8C4F-A578-E094F272B52C}" destId="{4D6FA08C-0277-F041-898D-A7750729B70E}" srcOrd="2" destOrd="0" presId="urn:microsoft.com/office/officeart/2005/8/layout/vList2"/>
    <dgm:cxn modelId="{163B18AD-C213-C64E-B244-61655247E244}" type="presParOf" srcId="{57CCB092-71C1-8C4F-A578-E094F272B52C}" destId="{5CC3BFAA-C5D4-4849-B891-6F5989F7BCBD}" srcOrd="3" destOrd="0" presId="urn:microsoft.com/office/officeart/2005/8/layout/vList2"/>
    <dgm:cxn modelId="{F7BFFBDB-BC8A-8D4A-81A5-1FF4D81892FC}" type="presParOf" srcId="{57CCB092-71C1-8C4F-A578-E094F272B52C}" destId="{253D7077-B9F1-984F-A62D-F4A07E77AEAF}" srcOrd="4"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17713BB-5FA5-49F6-9CF8-39DE315BFA55}"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D8116DF1-B3A7-4BDB-AFC0-34B08B7D2D28}">
      <dgm:prSet/>
      <dgm:spPr/>
      <dgm:t>
        <a:bodyPr/>
        <a:lstStyle/>
        <a:p>
          <a:r>
            <a:rPr lang="bg-BG" u="sng"/>
            <a:t>Публични финансови инструменти: </a:t>
          </a:r>
          <a:r>
            <a:rPr lang="bg-BG"/>
            <a:t>Европейските и националните фондове предоставят възможности за финансиране на проекти в областта на селския туризъм. Тези фондове могат да предоставят субсидии, грантове или заеми, които са насочени към подкрепа на развитието на селските райони и туристическия сектор в тях. Такива финансови инструменти могат да бъдат налични на регионално, национално или европейско ниво.</a:t>
          </a:r>
          <a:endParaRPr lang="en-US"/>
        </a:p>
      </dgm:t>
    </dgm:pt>
    <dgm:pt modelId="{4DAAED7D-4EB6-4809-BF98-E6F42A9DCDA2}" type="parTrans" cxnId="{3415958C-8884-4CC9-AE29-854425CD4957}">
      <dgm:prSet/>
      <dgm:spPr/>
      <dgm:t>
        <a:bodyPr/>
        <a:lstStyle/>
        <a:p>
          <a:endParaRPr lang="en-US"/>
        </a:p>
      </dgm:t>
    </dgm:pt>
    <dgm:pt modelId="{4D4358D0-758B-47F2-93FA-AAFCC5FC08CC}" type="sibTrans" cxnId="{3415958C-8884-4CC9-AE29-854425CD4957}">
      <dgm:prSet/>
      <dgm:spPr/>
      <dgm:t>
        <a:bodyPr/>
        <a:lstStyle/>
        <a:p>
          <a:endParaRPr lang="en-US"/>
        </a:p>
      </dgm:t>
    </dgm:pt>
    <dgm:pt modelId="{CD799FD1-2C51-4774-98D2-10D812C9B836}">
      <dgm:prSet/>
      <dgm:spPr/>
      <dgm:t>
        <a:bodyPr/>
        <a:lstStyle/>
        <a:p>
          <a:r>
            <a:rPr lang="bg-BG" u="sng"/>
            <a:t>Частни инвестиции: </a:t>
          </a:r>
          <a:r>
            <a:rPr lang="bg-BG"/>
            <a:t>Инвеститори, местни предприемачи и туристически оператори могат да инвестират в селския туризъм като предоставят финансиране за развитие на туристически обекти и услуги. Тези инвестиции могат да включват изграждане на хотели, ресторанти, къщи за гости, обновяване на селски къщи, разработка на туристически маршрути и др. Частните инвестиции са от съществено значение за развитието на селския туризъм и могат да създадат благоприятна бизнес среда за местните предприемачи.</a:t>
          </a:r>
          <a:endParaRPr lang="en-US"/>
        </a:p>
      </dgm:t>
    </dgm:pt>
    <dgm:pt modelId="{914B5D04-5AB3-4E57-8276-3AC228D20D47}" type="parTrans" cxnId="{DAB1FB29-747C-4037-AEA9-9D5654EB8D6E}">
      <dgm:prSet/>
      <dgm:spPr/>
      <dgm:t>
        <a:bodyPr/>
        <a:lstStyle/>
        <a:p>
          <a:endParaRPr lang="en-US"/>
        </a:p>
      </dgm:t>
    </dgm:pt>
    <dgm:pt modelId="{BFF0A71C-6172-4AA8-8F3A-593C0CD0D862}" type="sibTrans" cxnId="{DAB1FB29-747C-4037-AEA9-9D5654EB8D6E}">
      <dgm:prSet/>
      <dgm:spPr/>
      <dgm:t>
        <a:bodyPr/>
        <a:lstStyle/>
        <a:p>
          <a:endParaRPr lang="en-US"/>
        </a:p>
      </dgm:t>
    </dgm:pt>
    <dgm:pt modelId="{2D2847FA-2246-4C59-BD64-BC1E879C0619}">
      <dgm:prSet/>
      <dgm:spPr/>
      <dgm:t>
        <a:bodyPr/>
        <a:lstStyle/>
        <a:p>
          <a:r>
            <a:rPr lang="bg-BG" u="sng" dirty="0"/>
            <a:t>Партньорства с местни организации и участници: </a:t>
          </a:r>
          <a:r>
            <a:rPr lang="bg-BG" dirty="0"/>
            <a:t>Селските общности и организации могат да създадат партньорства с местни организации, като неправителствени организации, туристически асоциации, селски и селско-туристически съюзи и др. Тези партньорства могат да предоставят финансиране, експертиза и подкрепа за развитието на селския туризъм. Важно е да се разработят съвместни проекти и да се използват сътрудничеството и ресурсите на различните участници за постигане на общи цели.</a:t>
          </a:r>
          <a:endParaRPr lang="en-US" dirty="0"/>
        </a:p>
      </dgm:t>
    </dgm:pt>
    <dgm:pt modelId="{6FEA6705-D8B8-4035-AAAE-E1AD769AA1BF}" type="parTrans" cxnId="{541FCE7B-EFFD-461E-A3F9-D60AD85F2CFB}">
      <dgm:prSet/>
      <dgm:spPr/>
      <dgm:t>
        <a:bodyPr/>
        <a:lstStyle/>
        <a:p>
          <a:endParaRPr lang="en-US"/>
        </a:p>
      </dgm:t>
    </dgm:pt>
    <dgm:pt modelId="{3140BF40-0523-4276-9430-0D9FFFB685B2}" type="sibTrans" cxnId="{541FCE7B-EFFD-461E-A3F9-D60AD85F2CFB}">
      <dgm:prSet/>
      <dgm:spPr/>
      <dgm:t>
        <a:bodyPr/>
        <a:lstStyle/>
        <a:p>
          <a:endParaRPr lang="en-US"/>
        </a:p>
      </dgm:t>
    </dgm:pt>
    <dgm:pt modelId="{53B4ABE1-FC71-F24C-8A64-D3EF06E7B3C1}" type="pres">
      <dgm:prSet presAssocID="{F17713BB-5FA5-49F6-9CF8-39DE315BFA55}" presName="linear" presStyleCnt="0">
        <dgm:presLayoutVars>
          <dgm:animLvl val="lvl"/>
          <dgm:resizeHandles val="exact"/>
        </dgm:presLayoutVars>
      </dgm:prSet>
      <dgm:spPr/>
    </dgm:pt>
    <dgm:pt modelId="{517DF22C-907A-5F41-A7C2-2AD4BF4619A7}" type="pres">
      <dgm:prSet presAssocID="{D8116DF1-B3A7-4BDB-AFC0-34B08B7D2D28}" presName="parentText" presStyleLbl="node1" presStyleIdx="0" presStyleCnt="3">
        <dgm:presLayoutVars>
          <dgm:chMax val="0"/>
          <dgm:bulletEnabled val="1"/>
        </dgm:presLayoutVars>
      </dgm:prSet>
      <dgm:spPr/>
    </dgm:pt>
    <dgm:pt modelId="{C4292A73-7894-F548-9681-353B28A21E68}" type="pres">
      <dgm:prSet presAssocID="{4D4358D0-758B-47F2-93FA-AAFCC5FC08CC}" presName="spacer" presStyleCnt="0"/>
      <dgm:spPr/>
    </dgm:pt>
    <dgm:pt modelId="{8F43BF7A-BD4A-7B45-8E27-E62CACDE0D39}" type="pres">
      <dgm:prSet presAssocID="{CD799FD1-2C51-4774-98D2-10D812C9B836}" presName="parentText" presStyleLbl="node1" presStyleIdx="1" presStyleCnt="3">
        <dgm:presLayoutVars>
          <dgm:chMax val="0"/>
          <dgm:bulletEnabled val="1"/>
        </dgm:presLayoutVars>
      </dgm:prSet>
      <dgm:spPr/>
    </dgm:pt>
    <dgm:pt modelId="{98B1D22F-E2FE-CE4E-9944-65722DD6E39B}" type="pres">
      <dgm:prSet presAssocID="{BFF0A71C-6172-4AA8-8F3A-593C0CD0D862}" presName="spacer" presStyleCnt="0"/>
      <dgm:spPr/>
    </dgm:pt>
    <dgm:pt modelId="{9071F827-8E5C-5146-A35C-A1E33447D595}" type="pres">
      <dgm:prSet presAssocID="{2D2847FA-2246-4C59-BD64-BC1E879C0619}" presName="parentText" presStyleLbl="node1" presStyleIdx="2" presStyleCnt="3">
        <dgm:presLayoutVars>
          <dgm:chMax val="0"/>
          <dgm:bulletEnabled val="1"/>
        </dgm:presLayoutVars>
      </dgm:prSet>
      <dgm:spPr/>
    </dgm:pt>
  </dgm:ptLst>
  <dgm:cxnLst>
    <dgm:cxn modelId="{AB377818-6F83-4742-B2FA-4D547EEFE827}" type="presOf" srcId="{CD799FD1-2C51-4774-98D2-10D812C9B836}" destId="{8F43BF7A-BD4A-7B45-8E27-E62CACDE0D39}" srcOrd="0" destOrd="0" presId="urn:microsoft.com/office/officeart/2005/8/layout/vList2"/>
    <dgm:cxn modelId="{DAB1FB29-747C-4037-AEA9-9D5654EB8D6E}" srcId="{F17713BB-5FA5-49F6-9CF8-39DE315BFA55}" destId="{CD799FD1-2C51-4774-98D2-10D812C9B836}" srcOrd="1" destOrd="0" parTransId="{914B5D04-5AB3-4E57-8276-3AC228D20D47}" sibTransId="{BFF0A71C-6172-4AA8-8F3A-593C0CD0D862}"/>
    <dgm:cxn modelId="{4E2C1A49-6FA2-5843-8190-9F3111AD5F6A}" type="presOf" srcId="{F17713BB-5FA5-49F6-9CF8-39DE315BFA55}" destId="{53B4ABE1-FC71-F24C-8A64-D3EF06E7B3C1}" srcOrd="0" destOrd="0" presId="urn:microsoft.com/office/officeart/2005/8/layout/vList2"/>
    <dgm:cxn modelId="{DDD5D851-F0BD-8B49-BD15-67855793C743}" type="presOf" srcId="{D8116DF1-B3A7-4BDB-AFC0-34B08B7D2D28}" destId="{517DF22C-907A-5F41-A7C2-2AD4BF4619A7}" srcOrd="0" destOrd="0" presId="urn:microsoft.com/office/officeart/2005/8/layout/vList2"/>
    <dgm:cxn modelId="{541FCE7B-EFFD-461E-A3F9-D60AD85F2CFB}" srcId="{F17713BB-5FA5-49F6-9CF8-39DE315BFA55}" destId="{2D2847FA-2246-4C59-BD64-BC1E879C0619}" srcOrd="2" destOrd="0" parTransId="{6FEA6705-D8B8-4035-AAAE-E1AD769AA1BF}" sibTransId="{3140BF40-0523-4276-9430-0D9FFFB685B2}"/>
    <dgm:cxn modelId="{3415958C-8884-4CC9-AE29-854425CD4957}" srcId="{F17713BB-5FA5-49F6-9CF8-39DE315BFA55}" destId="{D8116DF1-B3A7-4BDB-AFC0-34B08B7D2D28}" srcOrd="0" destOrd="0" parTransId="{4DAAED7D-4EB6-4809-BF98-E6F42A9DCDA2}" sibTransId="{4D4358D0-758B-47F2-93FA-AAFCC5FC08CC}"/>
    <dgm:cxn modelId="{DBC1D6B5-F6A0-AC4B-98FF-DC7046C271D7}" type="presOf" srcId="{2D2847FA-2246-4C59-BD64-BC1E879C0619}" destId="{9071F827-8E5C-5146-A35C-A1E33447D595}" srcOrd="0" destOrd="0" presId="urn:microsoft.com/office/officeart/2005/8/layout/vList2"/>
    <dgm:cxn modelId="{C532DF7A-7AFC-024A-8417-330906396AFA}" type="presParOf" srcId="{53B4ABE1-FC71-F24C-8A64-D3EF06E7B3C1}" destId="{517DF22C-907A-5F41-A7C2-2AD4BF4619A7}" srcOrd="0" destOrd="0" presId="urn:microsoft.com/office/officeart/2005/8/layout/vList2"/>
    <dgm:cxn modelId="{64AB8A22-469B-CB46-8021-2768992B3405}" type="presParOf" srcId="{53B4ABE1-FC71-F24C-8A64-D3EF06E7B3C1}" destId="{C4292A73-7894-F548-9681-353B28A21E68}" srcOrd="1" destOrd="0" presId="urn:microsoft.com/office/officeart/2005/8/layout/vList2"/>
    <dgm:cxn modelId="{16677D6A-7F7E-594F-A189-226454C6E7F5}" type="presParOf" srcId="{53B4ABE1-FC71-F24C-8A64-D3EF06E7B3C1}" destId="{8F43BF7A-BD4A-7B45-8E27-E62CACDE0D39}" srcOrd="2" destOrd="0" presId="urn:microsoft.com/office/officeart/2005/8/layout/vList2"/>
    <dgm:cxn modelId="{2ED75A54-2913-4A44-9315-026899DB93A7}" type="presParOf" srcId="{53B4ABE1-FC71-F24C-8A64-D3EF06E7B3C1}" destId="{98B1D22F-E2FE-CE4E-9944-65722DD6E39B}" srcOrd="3" destOrd="0" presId="urn:microsoft.com/office/officeart/2005/8/layout/vList2"/>
    <dgm:cxn modelId="{019C50F5-F559-8845-ABDE-0E1694C9EF71}" type="presParOf" srcId="{53B4ABE1-FC71-F24C-8A64-D3EF06E7B3C1}" destId="{9071F827-8E5C-5146-A35C-A1E33447D595}"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DB53FB-6130-BE41-AB9E-4B5645CD526D}">
      <dsp:nvSpPr>
        <dsp:cNvPr id="0" name=""/>
        <dsp:cNvSpPr/>
      </dsp:nvSpPr>
      <dsp:spPr>
        <a:xfrm>
          <a:off x="0" y="72467"/>
          <a:ext cx="7917366" cy="575639"/>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bg-BG" sz="2400" kern="1200"/>
            <a:t>﻿Въведение:</a:t>
          </a:r>
          <a:endParaRPr lang="en-US" sz="2400" kern="1200"/>
        </a:p>
      </dsp:txBody>
      <dsp:txXfrm>
        <a:off x="28100" y="100567"/>
        <a:ext cx="7861166" cy="519439"/>
      </dsp:txXfrm>
    </dsp:sp>
    <dsp:sp modelId="{BA0F74CD-76C5-AF4D-91B1-5045680AB01A}">
      <dsp:nvSpPr>
        <dsp:cNvPr id="0" name=""/>
        <dsp:cNvSpPr/>
      </dsp:nvSpPr>
      <dsp:spPr>
        <a:xfrm>
          <a:off x="0" y="717227"/>
          <a:ext cx="7917366" cy="575639"/>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bg-BG" sz="2400" kern="1200"/>
            <a:t>Финансиране на селски туризъм:</a:t>
          </a:r>
          <a:endParaRPr lang="en-US" sz="2400" kern="1200"/>
        </a:p>
      </dsp:txBody>
      <dsp:txXfrm>
        <a:off x="28100" y="745327"/>
        <a:ext cx="7861166" cy="519439"/>
      </dsp:txXfrm>
    </dsp:sp>
    <dsp:sp modelId="{78F5BB6E-4D89-EB42-A0B1-2DB551CF0028}">
      <dsp:nvSpPr>
        <dsp:cNvPr id="0" name=""/>
        <dsp:cNvSpPr/>
      </dsp:nvSpPr>
      <dsp:spPr>
        <a:xfrm>
          <a:off x="0" y="1361987"/>
          <a:ext cx="7917366" cy="575639"/>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bg-BG" sz="2400" kern="1200" dirty="0"/>
            <a:t>Видове финансиране:</a:t>
          </a:r>
          <a:endParaRPr lang="en-US" sz="2400" kern="1200" dirty="0"/>
        </a:p>
      </dsp:txBody>
      <dsp:txXfrm>
        <a:off x="28100" y="1390087"/>
        <a:ext cx="7861166" cy="519439"/>
      </dsp:txXfrm>
    </dsp:sp>
    <dsp:sp modelId="{1331B212-B6A9-AC43-8DAB-D7640E3CE305}">
      <dsp:nvSpPr>
        <dsp:cNvPr id="0" name=""/>
        <dsp:cNvSpPr/>
      </dsp:nvSpPr>
      <dsp:spPr>
        <a:xfrm>
          <a:off x="0" y="2006747"/>
          <a:ext cx="7917366" cy="575639"/>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bg-BG" sz="2400" kern="1200"/>
            <a:t>Грантове за развитие на селски туризъм</a:t>
          </a:r>
          <a:endParaRPr lang="en-US" sz="2400" kern="1200"/>
        </a:p>
      </dsp:txBody>
      <dsp:txXfrm>
        <a:off x="28100" y="2034847"/>
        <a:ext cx="7861166" cy="519439"/>
      </dsp:txXfrm>
    </dsp:sp>
    <dsp:sp modelId="{2AC8FA60-9E12-6447-9014-2E11D82D495E}">
      <dsp:nvSpPr>
        <dsp:cNvPr id="0" name=""/>
        <dsp:cNvSpPr/>
      </dsp:nvSpPr>
      <dsp:spPr>
        <a:xfrm>
          <a:off x="0" y="2651507"/>
          <a:ext cx="7917366" cy="575639"/>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bg-BG" sz="2400" kern="1200" dirty="0"/>
            <a:t>Изисквания за получаване на финансиране:</a:t>
          </a:r>
          <a:endParaRPr lang="en-US" sz="2400" kern="1200" dirty="0"/>
        </a:p>
      </dsp:txBody>
      <dsp:txXfrm>
        <a:off x="28100" y="2679607"/>
        <a:ext cx="7861166" cy="519439"/>
      </dsp:txXfrm>
    </dsp:sp>
    <dsp:sp modelId="{DA06275E-5E01-6C4B-8F0D-1DCEFAE025BE}">
      <dsp:nvSpPr>
        <dsp:cNvPr id="0" name=""/>
        <dsp:cNvSpPr/>
      </dsp:nvSpPr>
      <dsp:spPr>
        <a:xfrm>
          <a:off x="0" y="3296266"/>
          <a:ext cx="7917366" cy="575639"/>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bg-BG" sz="2400" kern="1200"/>
            <a:t>Примери за успешни проекти:</a:t>
          </a:r>
          <a:endParaRPr lang="en-US" sz="2400" kern="1200"/>
        </a:p>
      </dsp:txBody>
      <dsp:txXfrm>
        <a:off x="28100" y="3324366"/>
        <a:ext cx="7861166" cy="519439"/>
      </dsp:txXfrm>
    </dsp:sp>
    <dsp:sp modelId="{943CAD37-0B69-2146-AE12-7AE5D005A3F8}">
      <dsp:nvSpPr>
        <dsp:cNvPr id="0" name=""/>
        <dsp:cNvSpPr/>
      </dsp:nvSpPr>
      <dsp:spPr>
        <a:xfrm>
          <a:off x="0" y="3941026"/>
          <a:ext cx="7917366" cy="575639"/>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bg-BG" sz="2400" kern="1200"/>
            <a:t>Заключение:</a:t>
          </a:r>
          <a:endParaRPr lang="en-US" sz="2400" kern="1200"/>
        </a:p>
      </dsp:txBody>
      <dsp:txXfrm>
        <a:off x="28100" y="3969126"/>
        <a:ext cx="7861166" cy="51943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C9C0A0-0796-3741-9A43-D0351E1F00D7}">
      <dsp:nvSpPr>
        <dsp:cNvPr id="0" name=""/>
        <dsp:cNvSpPr/>
      </dsp:nvSpPr>
      <dsp:spPr>
        <a:xfrm>
          <a:off x="0" y="464744"/>
          <a:ext cx="5765180" cy="1572480"/>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bg-BG" sz="1400" kern="1200"/>
            <a:t>﻿</a:t>
          </a:r>
          <a:r>
            <a:rPr lang="bg-BG" sz="1400" u="sng" kern="1200"/>
            <a:t>Разнообразяване на икономиката: </a:t>
          </a:r>
          <a:r>
            <a:rPr lang="bg-BG" sz="1400" kern="1200"/>
            <a:t>Селските райони се основават главно на селското стопанство и земеделието. Селският туризъм предоставя възможност за разнообразяване на икономиката, като създава нови източници на доходи и работни места. Това помага на селските общности да се справят с икономическите предизвикателства и да създават устойчиво икономическо развитие.</a:t>
          </a:r>
          <a:endParaRPr lang="en-US" sz="1400" kern="1200"/>
        </a:p>
      </dsp:txBody>
      <dsp:txXfrm>
        <a:off x="76762" y="541506"/>
        <a:ext cx="5611656" cy="1418956"/>
      </dsp:txXfrm>
    </dsp:sp>
    <dsp:sp modelId="{4D6FA08C-0277-F041-898D-A7750729B70E}">
      <dsp:nvSpPr>
        <dsp:cNvPr id="0" name=""/>
        <dsp:cNvSpPr/>
      </dsp:nvSpPr>
      <dsp:spPr>
        <a:xfrm>
          <a:off x="0" y="2077544"/>
          <a:ext cx="5765180" cy="1572480"/>
        </a:xfrm>
        <a:prstGeom prst="roundRect">
          <a:avLst/>
        </a:prstGeom>
        <a:solidFill>
          <a:schemeClr val="accent2">
            <a:hueOff val="1327892"/>
            <a:satOff val="4567"/>
            <a:lumOff val="-882"/>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bg-BG" sz="1400" u="sng" kern="1200" dirty="0"/>
            <a:t>Развитие на туристическата инфраструктура: </a:t>
          </a:r>
          <a:r>
            <a:rPr lang="bg-BG" sz="1400" kern="1200" dirty="0"/>
            <a:t>Селският туризъм изисква наличие на съответна туристическа инфраструктура, като например хотели, къщи за гости, ресторанти, туристически пътеки и други. За да привлекат туристи, селските райони трябва да инвестират в подобряване на инфраструктурата си, което създава възможности за развитие на местните услуги и удобства.</a:t>
          </a:r>
          <a:endParaRPr lang="en-US" sz="1400" kern="1200" dirty="0"/>
        </a:p>
      </dsp:txBody>
      <dsp:txXfrm>
        <a:off x="76762" y="2154306"/>
        <a:ext cx="5611656" cy="1418956"/>
      </dsp:txXfrm>
    </dsp:sp>
    <dsp:sp modelId="{253D7077-B9F1-984F-A62D-F4A07E77AEAF}">
      <dsp:nvSpPr>
        <dsp:cNvPr id="0" name=""/>
        <dsp:cNvSpPr/>
      </dsp:nvSpPr>
      <dsp:spPr>
        <a:xfrm>
          <a:off x="0" y="3690344"/>
          <a:ext cx="5765180" cy="1572480"/>
        </a:xfrm>
        <a:prstGeom prst="roundRect">
          <a:avLst/>
        </a:prstGeom>
        <a:solidFill>
          <a:schemeClr val="accent2">
            <a:hueOff val="2655785"/>
            <a:satOff val="9135"/>
            <a:lumOff val="-1765"/>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bg-BG" sz="1400" u="sng" kern="1200"/>
            <a:t>Заздравяване на общността и запазване на културното наследство: </a:t>
          </a:r>
          <a:r>
            <a:rPr lang="bg-BG" sz="1400" kern="1200"/>
            <a:t>Селските райони често разполагат с богато културно и природно наследство. Селският туризъм помага за запазване и промотиране на тази култура и наследство, което е от съществено значение за самата общност и за запазването на идентичността и традициите на селските райони.</a:t>
          </a:r>
          <a:endParaRPr lang="en-US" sz="1400" kern="1200"/>
        </a:p>
      </dsp:txBody>
      <dsp:txXfrm>
        <a:off x="76762" y="3767106"/>
        <a:ext cx="5611656" cy="141895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7DF22C-907A-5F41-A7C2-2AD4BF4619A7}">
      <dsp:nvSpPr>
        <dsp:cNvPr id="0" name=""/>
        <dsp:cNvSpPr/>
      </dsp:nvSpPr>
      <dsp:spPr>
        <a:xfrm>
          <a:off x="0" y="125240"/>
          <a:ext cx="8162693" cy="1361587"/>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bg-BG" sz="1400" u="sng" kern="1200"/>
            <a:t>Публични финансови инструменти: </a:t>
          </a:r>
          <a:r>
            <a:rPr lang="bg-BG" sz="1400" kern="1200"/>
            <a:t>Европейските и националните фондове предоставят възможности за финансиране на проекти в областта на селския туризъм. Тези фондове могат да предоставят субсидии, грантове или заеми, които са насочени към подкрепа на развитието на селските райони и туристическия сектор в тях. Такива финансови инструменти могат да бъдат налични на регионално, национално или европейско ниво.</a:t>
          </a:r>
          <a:endParaRPr lang="en-US" sz="1400" kern="1200"/>
        </a:p>
      </dsp:txBody>
      <dsp:txXfrm>
        <a:off x="66467" y="191707"/>
        <a:ext cx="8029759" cy="1228653"/>
      </dsp:txXfrm>
    </dsp:sp>
    <dsp:sp modelId="{8F43BF7A-BD4A-7B45-8E27-E62CACDE0D39}">
      <dsp:nvSpPr>
        <dsp:cNvPr id="0" name=""/>
        <dsp:cNvSpPr/>
      </dsp:nvSpPr>
      <dsp:spPr>
        <a:xfrm>
          <a:off x="0" y="1527147"/>
          <a:ext cx="8162693" cy="1361587"/>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bg-BG" sz="1400" u="sng" kern="1200"/>
            <a:t>Частни инвестиции: </a:t>
          </a:r>
          <a:r>
            <a:rPr lang="bg-BG" sz="1400" kern="1200"/>
            <a:t>Инвеститори, местни предприемачи и туристически оператори могат да инвестират в селския туризъм като предоставят финансиране за развитие на туристически обекти и услуги. Тези инвестиции могат да включват изграждане на хотели, ресторанти, къщи за гости, обновяване на селски къщи, разработка на туристически маршрути и др. Частните инвестиции са от съществено значение за развитието на селския туризъм и могат да създадат благоприятна бизнес среда за местните предприемачи.</a:t>
          </a:r>
          <a:endParaRPr lang="en-US" sz="1400" kern="1200"/>
        </a:p>
      </dsp:txBody>
      <dsp:txXfrm>
        <a:off x="66467" y="1593614"/>
        <a:ext cx="8029759" cy="1228653"/>
      </dsp:txXfrm>
    </dsp:sp>
    <dsp:sp modelId="{9071F827-8E5C-5146-A35C-A1E33447D595}">
      <dsp:nvSpPr>
        <dsp:cNvPr id="0" name=""/>
        <dsp:cNvSpPr/>
      </dsp:nvSpPr>
      <dsp:spPr>
        <a:xfrm>
          <a:off x="0" y="2929055"/>
          <a:ext cx="8162693" cy="1361587"/>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bg-BG" sz="1400" u="sng" kern="1200" dirty="0"/>
            <a:t>Партньорства с местни организации и участници: </a:t>
          </a:r>
          <a:r>
            <a:rPr lang="bg-BG" sz="1400" kern="1200" dirty="0"/>
            <a:t>Селските общности и организации могат да създадат партньорства с местни организации, като неправителствени организации, туристически асоциации, селски и селско-туристически съюзи и др. Тези партньорства могат да предоставят финансиране, експертиза и подкрепа за развитието на селския туризъм. Важно е да се разработят съвместни проекти и да се използват сътрудничеството и ресурсите на различните участници за постигане на общи цели.</a:t>
          </a:r>
          <a:endParaRPr lang="en-US" sz="1400" kern="1200" dirty="0"/>
        </a:p>
      </dsp:txBody>
      <dsp:txXfrm>
        <a:off x="66467" y="2995522"/>
        <a:ext cx="8029759" cy="1228653"/>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1007533" y="0"/>
            <a:ext cx="7934348"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8941881"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2611808" y="3428998"/>
            <a:ext cx="5518066" cy="2268559"/>
          </a:xfrm>
        </p:spPr>
        <p:txBody>
          <a:bodyPr anchor="t">
            <a:normAutofit/>
          </a:bodyPr>
          <a:lstStyle>
            <a:lvl1pPr algn="r">
              <a:defRPr sz="6000"/>
            </a:lvl1pPr>
          </a:lstStyle>
          <a:p>
            <a:r>
              <a:rPr lang="en-GB"/>
              <a:t>Click to edit Master title style</a:t>
            </a:r>
            <a:endParaRPr lang="en-US" dirty="0"/>
          </a:p>
        </p:txBody>
      </p:sp>
      <p:sp>
        <p:nvSpPr>
          <p:cNvPr id="3" name="Subtitle 2"/>
          <p:cNvSpPr>
            <a:spLocks noGrp="1"/>
          </p:cNvSpPr>
          <p:nvPr>
            <p:ph type="subTitle" idx="1"/>
          </p:nvPr>
        </p:nvSpPr>
        <p:spPr>
          <a:xfrm>
            <a:off x="2772274" y="2268786"/>
            <a:ext cx="5357600" cy="1160213"/>
          </a:xfrm>
        </p:spPr>
        <p:txBody>
          <a:bodyPr tIns="0" anchor="b">
            <a:normAutofit/>
          </a:bodyPr>
          <a:lstStyle>
            <a:lvl1pPr marL="0" indent="0" algn="r">
              <a:buNone/>
              <a:defRPr sz="1800" b="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9AB3A824-1A51-4B26-AD58-A6D8E14F6C04}" type="datetimeFigureOut">
              <a:rPr lang="en-US" dirty="0"/>
              <a:t>6/21/2023</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rIns="45720"/>
          <a:lstStyle/>
          <a:p>
            <a:fld id="{6D22F896-40B5-4ADD-8801-0D06FADFA095}" type="slidenum">
              <a:rPr lang="en-US" dirty="0"/>
              <a:t>‹#›</a:t>
            </a:fld>
            <a:endParaRPr lang="en-US" dirty="0"/>
          </a:p>
        </p:txBody>
      </p:sp>
      <p:sp>
        <p:nvSpPr>
          <p:cNvPr id="13" name="TextBox 12"/>
          <p:cNvSpPr txBox="1"/>
          <p:nvPr/>
        </p:nvSpPr>
        <p:spPr>
          <a:xfrm>
            <a:off x="2191282" y="3262852"/>
            <a:ext cx="415636" cy="461665"/>
          </a:xfrm>
          <a:prstGeom prst="rect">
            <a:avLst/>
          </a:prstGeom>
          <a:noFill/>
        </p:spPr>
        <p:txBody>
          <a:bodyPr wrap="square" rtlCol="0">
            <a:spAutoFit/>
          </a:bodyPr>
          <a:lstStyle/>
          <a:p>
            <a:pPr algn="r"/>
            <a:r>
              <a:rPr lang="en-US" sz="2400" dirty="0">
                <a:solidFill>
                  <a:schemeClr val="accent6"/>
                </a:solidFill>
                <a:latin typeface="Wingdings 3" panose="05040102010807070707" pitchFamily="18" charset="2"/>
              </a:rPr>
              <a:t>z</a:t>
            </a:r>
            <a:endParaRPr lang="en-US" sz="2400" dirty="0">
              <a:solidFill>
                <a:schemeClr val="accent6"/>
              </a:solidFill>
              <a:latin typeface="MS Shell Dlg 2" panose="020B0604030504040204" pitchFamily="34" charset="0"/>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14" name="Rectangle 13"/>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TextBox 8"/>
          <p:cNvSpPr txBox="1"/>
          <p:nvPr/>
        </p:nvSpPr>
        <p:spPr>
          <a:xfrm>
            <a:off x="2194236" y="641225"/>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2611808" y="808056"/>
            <a:ext cx="7954091" cy="1077229"/>
          </a:xfrm>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D857E33E-8B18-4087-B112-809917729534}" type="datetimeFigureOut">
              <a:rPr lang="en-US" dirty="0"/>
              <a:t>6/21/2023</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15" name="Rectangle 14"/>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Rectangle 15"/>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TextBox 8"/>
          <p:cNvSpPr txBox="1"/>
          <p:nvPr/>
        </p:nvSpPr>
        <p:spPr>
          <a:xfrm rot="5400000">
            <a:off x="10337141" y="416061"/>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Vertical Title 1"/>
          <p:cNvSpPr>
            <a:spLocks noGrp="1"/>
          </p:cNvSpPr>
          <p:nvPr>
            <p:ph type="title" orient="vert"/>
          </p:nvPr>
        </p:nvSpPr>
        <p:spPr>
          <a:xfrm>
            <a:off x="9239380" y="805818"/>
            <a:ext cx="1326519" cy="5244126"/>
          </a:xfrm>
        </p:spPr>
        <p:txBody>
          <a:bodyPr vert="eaVert"/>
          <a:lstStyle>
            <a:lvl1pPr algn="l">
              <a:defRPr/>
            </a:lvl1pPr>
          </a:lstStyle>
          <a:p>
            <a:r>
              <a:rPr lang="en-GB"/>
              <a:t>Click to edit Master title style</a:t>
            </a:r>
            <a:endParaRPr lang="en-US" dirty="0"/>
          </a:p>
        </p:txBody>
      </p:sp>
      <p:sp>
        <p:nvSpPr>
          <p:cNvPr id="3" name="Vertical Text Placeholder 2"/>
          <p:cNvSpPr>
            <a:spLocks noGrp="1"/>
          </p:cNvSpPr>
          <p:nvPr>
            <p:ph type="body" orient="vert" idx="1"/>
          </p:nvPr>
        </p:nvSpPr>
        <p:spPr>
          <a:xfrm>
            <a:off x="2608751" y="970410"/>
            <a:ext cx="6466903" cy="5079534"/>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D3FFE419-2371-464F-8239-3959401C3561}" type="datetimeFigureOut">
              <a:rPr lang="en-US" dirty="0"/>
              <a:t>6/21/2023</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9" name="Rectangle 28"/>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nchor="ct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97D162C4-EDD9-4389-A98B-B87ECEA2A816}" type="datetimeFigureOut">
              <a:rPr lang="en-US" dirty="0"/>
              <a:t>6/21/2023</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
        <p:nvSpPr>
          <p:cNvPr id="7" name="TextBox 6"/>
          <p:cNvSpPr txBox="1"/>
          <p:nvPr/>
        </p:nvSpPr>
        <p:spPr>
          <a:xfrm>
            <a:off x="2194943" y="641225"/>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4" name="Rectangle 23"/>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TextBox 10"/>
          <p:cNvSpPr txBox="1"/>
          <p:nvPr/>
        </p:nvSpPr>
        <p:spPr>
          <a:xfrm>
            <a:off x="2191843" y="2962586"/>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2609873" y="3147254"/>
            <a:ext cx="7956560" cy="1424746"/>
          </a:xfrm>
        </p:spPr>
        <p:txBody>
          <a:bodyPr anchor="t">
            <a:normAutofit/>
          </a:bodyPr>
          <a:lstStyle>
            <a:lvl1pPr algn="r">
              <a:defRPr sz="3200"/>
            </a:lvl1pPr>
          </a:lstStyle>
          <a:p>
            <a:r>
              <a:rPr lang="en-GB"/>
              <a:t>Click to edit Master title style</a:t>
            </a:r>
            <a:endParaRPr lang="en-US" dirty="0"/>
          </a:p>
        </p:txBody>
      </p:sp>
      <p:sp>
        <p:nvSpPr>
          <p:cNvPr id="3" name="Text Placeholder 2"/>
          <p:cNvSpPr>
            <a:spLocks noGrp="1"/>
          </p:cNvSpPr>
          <p:nvPr>
            <p:ph type="body" idx="1"/>
          </p:nvPr>
        </p:nvSpPr>
        <p:spPr>
          <a:xfrm>
            <a:off x="2773968" y="2268786"/>
            <a:ext cx="7791931" cy="878468"/>
          </a:xfrm>
        </p:spPr>
        <p:txBody>
          <a:bodyPr tIns="0" anchor="b">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3E5059C3-6A89-4494-99FF-5A4D6FFD50EB}" type="datetimeFigureOut">
              <a:rPr lang="en-US" dirty="0"/>
              <a:t>6/21/2023</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6" name="Rectangle 25"/>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609873" y="805817"/>
            <a:ext cx="7950984" cy="1081705"/>
          </a:xfrm>
        </p:spPr>
        <p:txBody>
          <a:bodyPr/>
          <a:lstStyle/>
          <a:p>
            <a:r>
              <a:rPr lang="en-GB"/>
              <a:t>Click to edit Master title style</a:t>
            </a:r>
            <a:endParaRPr lang="en-US" dirty="0"/>
          </a:p>
        </p:txBody>
      </p:sp>
      <p:sp>
        <p:nvSpPr>
          <p:cNvPr id="3" name="Content Placeholder 2"/>
          <p:cNvSpPr>
            <a:spLocks noGrp="1"/>
          </p:cNvSpPr>
          <p:nvPr>
            <p:ph sz="half" idx="1"/>
          </p:nvPr>
        </p:nvSpPr>
        <p:spPr>
          <a:xfrm>
            <a:off x="2605374" y="2052116"/>
            <a:ext cx="3891960" cy="399782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6666636" y="2052114"/>
            <a:ext cx="3894222" cy="399782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CA954B2F-12DE-47F5-8894-472B206D2E1E}" type="datetimeFigureOut">
              <a:rPr lang="en-US" dirty="0"/>
              <a:t>6/21/2023</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10" name="TextBox 9"/>
          <p:cNvSpPr txBox="1"/>
          <p:nvPr/>
        </p:nvSpPr>
        <p:spPr>
          <a:xfrm>
            <a:off x="2196172" y="641223"/>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0" name="Rectangle 19"/>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Rectangle 20"/>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TextBox 11"/>
          <p:cNvSpPr txBox="1"/>
          <p:nvPr/>
        </p:nvSpPr>
        <p:spPr>
          <a:xfrm>
            <a:off x="2193650" y="636424"/>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2609873" y="805818"/>
            <a:ext cx="7956560" cy="1078348"/>
          </a:xfrm>
        </p:spPr>
        <p:txBody>
          <a:bodyPr/>
          <a:lstStyle/>
          <a:p>
            <a:r>
              <a:rPr lang="en-GB"/>
              <a:t>Click to edit Master title style</a:t>
            </a:r>
            <a:endParaRPr lang="en-US" dirty="0"/>
          </a:p>
        </p:txBody>
      </p:sp>
      <p:sp>
        <p:nvSpPr>
          <p:cNvPr id="3" name="Text Placeholder 2"/>
          <p:cNvSpPr>
            <a:spLocks noGrp="1"/>
          </p:cNvSpPr>
          <p:nvPr>
            <p:ph type="body" idx="1"/>
          </p:nvPr>
        </p:nvSpPr>
        <p:spPr>
          <a:xfrm>
            <a:off x="2609285" y="2052115"/>
            <a:ext cx="3896467" cy="713818"/>
          </a:xfrm>
        </p:spPr>
        <p:txBody>
          <a:bodyPr anchor="b">
            <a:noAutofit/>
          </a:bodyPr>
          <a:lstStyle>
            <a:lvl1pPr marL="0" indent="0" algn="l">
              <a:lnSpc>
                <a:spcPct val="100000"/>
              </a:lnSpc>
              <a:buNone/>
              <a:defRPr sz="2200" b="0" cap="none" baseline="0">
                <a:solidFill>
                  <a:schemeClr val="accent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2609285" y="2851331"/>
            <a:ext cx="3893623" cy="3071434"/>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6666634" y="2052115"/>
            <a:ext cx="3899798" cy="713818"/>
          </a:xfrm>
        </p:spPr>
        <p:txBody>
          <a:bodyPr anchor="b">
            <a:noAutofit/>
          </a:bodyPr>
          <a:lstStyle>
            <a:lvl1pPr marL="0" indent="0" algn="l">
              <a:lnSpc>
                <a:spcPct val="100000"/>
              </a:lnSpc>
              <a:buNone/>
              <a:defRPr sz="2200" b="0" cap="none" baseline="0">
                <a:solidFill>
                  <a:schemeClr val="accent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666635" y="2851331"/>
            <a:ext cx="3899798" cy="3071434"/>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3F30E46F-7819-4ACF-B48B-48222C2ACC88}" type="datetimeFigureOut">
              <a:rPr lang="en-US" dirty="0"/>
              <a:t>6/21/2023</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3" name="Rectangle 12"/>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1FAF3416-4057-4DAA-829D-4CA07428D088}" type="datetimeFigureOut">
              <a:rPr lang="en-US" dirty="0"/>
              <a:t>6/21/2023</a:t>
            </a:fld>
            <a:endParaRPr lang="en-US" dirty="0"/>
          </a:p>
        </p:txBody>
      </p:sp>
      <p:sp>
        <p:nvSpPr>
          <p:cNvPr id="4" name="Footer Placeholder 3"/>
          <p:cNvSpPr>
            <a:spLocks noGrp="1"/>
          </p:cNvSpPr>
          <p:nvPr>
            <p:ph type="ftr" sz="quarter" idx="11"/>
          </p:nvPr>
        </p:nvSpPr>
        <p:spPr/>
        <p:txBody>
          <a:bodyPr/>
          <a:lstStyle/>
          <a:p>
            <a:r>
              <a:rPr lang="en-US" dirty="0"/>
              <a:t>
              </a:t>
            </a:r>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
        <p:nvSpPr>
          <p:cNvPr id="8" name="TextBox 7"/>
          <p:cNvSpPr txBox="1"/>
          <p:nvPr/>
        </p:nvSpPr>
        <p:spPr>
          <a:xfrm>
            <a:off x="2196172" y="641226"/>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12" name="Rectangle 11"/>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921D9284-D300-4297-87F7-E791DCC15DB1}" type="datetimeFigureOut">
              <a:rPr lang="en-US" dirty="0"/>
              <a:t>6/21/2023</a:t>
            </a:fld>
            <a:endParaRPr lang="en-US" dirty="0"/>
          </a:p>
        </p:txBody>
      </p:sp>
      <p:sp>
        <p:nvSpPr>
          <p:cNvPr id="3" name="Footer Placeholder 2"/>
          <p:cNvSpPr>
            <a:spLocks noGrp="1"/>
          </p:cNvSpPr>
          <p:nvPr>
            <p:ph type="ftr" sz="quarter" idx="11"/>
          </p:nvPr>
        </p:nvSpPr>
        <p:spPr/>
        <p:txBody>
          <a:bodyPr/>
          <a:lstStyle/>
          <a:p>
            <a:r>
              <a:rPr lang="en-US" dirty="0"/>
              <a:t>
              </a:t>
            </a:r>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5" name="Rectangle 24"/>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Rectangle 25"/>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TextBox 9"/>
          <p:cNvSpPr txBox="1"/>
          <p:nvPr/>
        </p:nvSpPr>
        <p:spPr>
          <a:xfrm>
            <a:off x="1554154" y="1127550"/>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1970323" y="1282451"/>
            <a:ext cx="2664361" cy="1903241"/>
          </a:xfrm>
        </p:spPr>
        <p:txBody>
          <a:bodyPr anchor="b">
            <a:normAutofit/>
          </a:bodyPr>
          <a:lstStyle>
            <a:lvl1pPr algn="l">
              <a:defRPr sz="2400"/>
            </a:lvl1pPr>
          </a:lstStyle>
          <a:p>
            <a:r>
              <a:rPr lang="en-GB"/>
              <a:t>Click to edit Master title style</a:t>
            </a:r>
            <a:endParaRPr lang="en-US" dirty="0"/>
          </a:p>
        </p:txBody>
      </p:sp>
      <p:sp>
        <p:nvSpPr>
          <p:cNvPr id="3" name="Content Placeholder 2"/>
          <p:cNvSpPr>
            <a:spLocks noGrp="1"/>
          </p:cNvSpPr>
          <p:nvPr>
            <p:ph idx="1"/>
          </p:nvPr>
        </p:nvSpPr>
        <p:spPr>
          <a:xfrm>
            <a:off x="5120154" y="805818"/>
            <a:ext cx="5446278" cy="5244126"/>
          </a:xfrm>
        </p:spPr>
        <p:txBody>
          <a:bodyPr anchor="ct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1970322" y="3186154"/>
            <a:ext cx="2664361" cy="2386397"/>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37D525BB-DA17-4BA0-B3C8-3AC3ABC827E6}" type="datetimeFigureOut">
              <a:rPr lang="en-US" dirty="0"/>
              <a:t>6/21/2023</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9" name="Rectangle 18"/>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Rectangle 19"/>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6747062" y="3229"/>
            <a:ext cx="4629734" cy="6858000"/>
          </a:xfrm>
          <a:solidFill>
            <a:schemeClr val="tx1">
              <a:alpha val="10000"/>
            </a:schemeClr>
          </a:solidFill>
          <a:ln w="9525" cap="sq">
            <a:noFill/>
            <a:miter lim="800000"/>
          </a:ln>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10" name="TextBox 9"/>
          <p:cNvSpPr txBox="1"/>
          <p:nvPr/>
        </p:nvSpPr>
        <p:spPr>
          <a:xfrm>
            <a:off x="1554686" y="1127550"/>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1971241" y="1282452"/>
            <a:ext cx="3970986" cy="1900473"/>
          </a:xfrm>
        </p:spPr>
        <p:txBody>
          <a:bodyPr anchor="b">
            <a:normAutofit/>
          </a:bodyPr>
          <a:lstStyle>
            <a:lvl1pPr algn="l">
              <a:defRPr sz="3200"/>
            </a:lvl1pPr>
          </a:lstStyle>
          <a:p>
            <a:r>
              <a:rPr lang="en-GB"/>
              <a:t>Click to edit Master title style</a:t>
            </a:r>
            <a:endParaRPr lang="en-US" dirty="0"/>
          </a:p>
        </p:txBody>
      </p:sp>
      <p:sp>
        <p:nvSpPr>
          <p:cNvPr id="4" name="Text Placeholder 3"/>
          <p:cNvSpPr>
            <a:spLocks noGrp="1"/>
          </p:cNvSpPr>
          <p:nvPr>
            <p:ph type="body" sz="half" idx="2"/>
          </p:nvPr>
        </p:nvSpPr>
        <p:spPr>
          <a:xfrm>
            <a:off x="1970322" y="3182928"/>
            <a:ext cx="3971874" cy="2386394"/>
          </a:xfrm>
        </p:spPr>
        <p:txBody>
          <a:bodyPr>
            <a:normAutofit/>
          </a:bodyPr>
          <a:lstStyle>
            <a:lvl1pPr marL="0" indent="0" algn="l">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B16C4C9A-3960-41CF-A4E9-2A8FB932454B}" type="datetimeFigureOut">
              <a:rPr lang="en-US" dirty="0"/>
              <a:t>6/21/2023</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18" name="Picture 17"/>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831794" y="2105202"/>
            <a:ext cx="9360205" cy="4752798"/>
          </a:xfrm>
          <a:prstGeom prst="rect">
            <a:avLst/>
          </a:prstGeom>
        </p:spPr>
      </p:pic>
      <p:pic>
        <p:nvPicPr>
          <p:cNvPr id="15" name="Picture 14"/>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0" y="0"/>
            <a:ext cx="12189867" cy="6858000"/>
          </a:xfrm>
          <a:prstGeom prst="rect">
            <a:avLst/>
          </a:prstGeom>
        </p:spPr>
      </p:pic>
      <p:sp>
        <p:nvSpPr>
          <p:cNvPr id="8" name="Rectangle 7"/>
          <p:cNvSpPr/>
          <p:nvPr/>
        </p:nvSpPr>
        <p:spPr>
          <a:xfrm>
            <a:off x="0" y="0"/>
            <a:ext cx="96417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611808" y="808056"/>
            <a:ext cx="7958331" cy="1077229"/>
          </a:xfrm>
          <a:prstGeom prst="rect">
            <a:avLst/>
          </a:prstGeom>
        </p:spPr>
        <p:txBody>
          <a:bodyPr vert="horz" lIns="91440" tIns="45720" rIns="91440" bIns="45720" rtlCol="0" anchor="t">
            <a:normAutofit/>
          </a:bodyPr>
          <a:lstStyle/>
          <a:p>
            <a:r>
              <a:rPr lang="en-GB"/>
              <a:t>Click to edit Master title style</a:t>
            </a:r>
            <a:endParaRPr lang="en-US" dirty="0"/>
          </a:p>
        </p:txBody>
      </p:sp>
      <p:sp>
        <p:nvSpPr>
          <p:cNvPr id="3" name="Text Placeholder 2"/>
          <p:cNvSpPr>
            <a:spLocks noGrp="1"/>
          </p:cNvSpPr>
          <p:nvPr>
            <p:ph type="body" idx="1"/>
          </p:nvPr>
        </p:nvSpPr>
        <p:spPr>
          <a:xfrm>
            <a:off x="2773599" y="2052116"/>
            <a:ext cx="7796540" cy="399782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rot="5400000">
            <a:off x="-810065" y="5270604"/>
            <a:ext cx="2662729" cy="182880"/>
          </a:xfrm>
          <a:prstGeom prst="rect">
            <a:avLst/>
          </a:prstGeom>
        </p:spPr>
        <p:txBody>
          <a:bodyPr vert="horz" lIns="91440" tIns="18288" rIns="91440" bIns="45720" rtlCol="0" anchor="t"/>
          <a:lstStyle>
            <a:lvl1pPr algn="r">
              <a:defRPr sz="800">
                <a:solidFill>
                  <a:schemeClr val="tx1">
                    <a:tint val="75000"/>
                  </a:schemeClr>
                </a:solidFill>
                <a:latin typeface="+mn-lt"/>
              </a:defRPr>
            </a:lvl1pPr>
          </a:lstStyle>
          <a:p>
            <a:fld id="{3CBC1C18-307B-4F68-A007-B5B542270E8D}" type="datetimeFigureOut">
              <a:rPr lang="en-US" dirty="0"/>
              <a:t>6/21/2023</a:t>
            </a:fld>
            <a:endParaRPr lang="en-US" dirty="0"/>
          </a:p>
        </p:txBody>
      </p:sp>
      <p:sp>
        <p:nvSpPr>
          <p:cNvPr id="5" name="Footer Placeholder 4"/>
          <p:cNvSpPr>
            <a:spLocks noGrp="1"/>
          </p:cNvSpPr>
          <p:nvPr>
            <p:ph type="ftr" sz="quarter" idx="3"/>
          </p:nvPr>
        </p:nvSpPr>
        <p:spPr>
          <a:xfrm rot="5400000">
            <a:off x="-2237130" y="3661144"/>
            <a:ext cx="5885352" cy="179176"/>
          </a:xfrm>
          <a:prstGeom prst="rect">
            <a:avLst/>
          </a:prstGeom>
        </p:spPr>
        <p:txBody>
          <a:bodyPr vert="horz" lIns="91440" tIns="45720" rIns="91440" bIns="18288" rtlCol="0" anchor="b"/>
          <a:lstStyle>
            <a:lvl1pPr algn="r">
              <a:defRPr sz="800">
                <a:solidFill>
                  <a:schemeClr val="tx1">
                    <a:tint val="75000"/>
                  </a:schemeClr>
                </a:solidFill>
              </a:defRPr>
            </a:lvl1pPr>
          </a:lstStyle>
          <a:p>
            <a:r>
              <a:rPr lang="en-US" dirty="0"/>
              <a:t>
              </a:t>
            </a:r>
          </a:p>
        </p:txBody>
      </p:sp>
      <p:sp>
        <p:nvSpPr>
          <p:cNvPr id="6" name="Slide Number Placeholder 5"/>
          <p:cNvSpPr>
            <a:spLocks noGrp="1"/>
          </p:cNvSpPr>
          <p:nvPr>
            <p:ph type="sldNum" sz="quarter" idx="4"/>
          </p:nvPr>
        </p:nvSpPr>
        <p:spPr>
          <a:xfrm>
            <a:off x="158407" y="164592"/>
            <a:ext cx="636727" cy="322851"/>
          </a:xfrm>
          <a:prstGeom prst="rect">
            <a:avLst/>
          </a:prstGeom>
        </p:spPr>
        <p:txBody>
          <a:bodyPr vert="horz" lIns="91440" tIns="45720" rIns="45720" bIns="45720" rtlCol="0" anchor="ctr"/>
          <a:lstStyle>
            <a:lvl1pPr algn="r">
              <a:defRPr sz="1800">
                <a:solidFill>
                  <a:schemeClr val="tx1">
                    <a:tint val="75000"/>
                  </a:schemeClr>
                </a:solidFill>
              </a:defRPr>
            </a:lvl1pPr>
          </a:lstStyle>
          <a:p>
            <a:fld id="{6D22F896-40B5-4ADD-8801-0D06FADFA095}" type="slidenum">
              <a:rPr lang="en-US" dirty="0"/>
              <a:pPr/>
              <a:t>‹#›</a:t>
            </a:fld>
            <a:endParaRPr lang="en-US" dirty="0"/>
          </a:p>
        </p:txBody>
      </p:sp>
      <p:sp>
        <p:nvSpPr>
          <p:cNvPr id="57" name="Rectangle 56"/>
          <p:cNvSpPr/>
          <p:nvPr/>
        </p:nvSpPr>
        <p:spPr>
          <a:xfrm>
            <a:off x="962042" y="0"/>
            <a:ext cx="4571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r" defTabSz="914400" rtl="0" eaLnBrk="1" latinLnBrk="0" hangingPunct="1">
        <a:lnSpc>
          <a:spcPct val="90000"/>
        </a:lnSpc>
        <a:spcBef>
          <a:spcPct val="0"/>
        </a:spcBef>
        <a:buNone/>
        <a:defRPr sz="3400" b="0" i="0" kern="1200" cap="none">
          <a:solidFill>
            <a:schemeClr val="tx1"/>
          </a:solidFill>
          <a:effectLst/>
          <a:latin typeface="+mj-lt"/>
          <a:ea typeface="+mj-ea"/>
          <a:cs typeface="+mj-cs"/>
        </a:defRPr>
      </a:lvl1pPr>
    </p:titleStyle>
    <p:bodyStyle>
      <a:lvl1pPr marL="344488" indent="-344488" algn="l" defTabSz="914400" rtl="0" eaLnBrk="1" latinLnBrk="0" hangingPunct="1">
        <a:lnSpc>
          <a:spcPct val="120000"/>
        </a:lnSpc>
        <a:spcBef>
          <a:spcPts val="1000"/>
        </a:spcBef>
        <a:spcAft>
          <a:spcPts val="600"/>
        </a:spcAft>
        <a:buClr>
          <a:schemeClr val="accent6"/>
        </a:buClr>
        <a:buSzPct val="90000"/>
        <a:buFont typeface="Wingdings" panose="05000000000000000000" pitchFamily="2" charset="2"/>
        <a:buChar char="§"/>
        <a:defRPr sz="2000" kern="1200">
          <a:solidFill>
            <a:schemeClr val="tx1"/>
          </a:solidFill>
          <a:effectLst/>
          <a:latin typeface="+mn-lt"/>
          <a:ea typeface="+mn-ea"/>
          <a:cs typeface="+mn-cs"/>
        </a:defRPr>
      </a:lvl1pPr>
      <a:lvl2pPr marL="795338" indent="-33813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800" kern="1200">
          <a:solidFill>
            <a:schemeClr val="tx1"/>
          </a:solidFill>
          <a:effectLst/>
          <a:latin typeface="+mn-lt"/>
          <a:ea typeface="+mn-ea"/>
          <a:cs typeface="+mn-cs"/>
        </a:defRPr>
      </a:lvl2pPr>
      <a:lvl3pPr marL="1258888" indent="-34448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600" kern="1200">
          <a:solidFill>
            <a:schemeClr val="tx1"/>
          </a:solidFill>
          <a:effectLst/>
          <a:latin typeface="+mn-lt"/>
          <a:ea typeface="+mn-ea"/>
          <a:cs typeface="+mn-cs"/>
        </a:defRPr>
      </a:lvl3pPr>
      <a:lvl4pPr marL="1709738" indent="-33813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400" kern="1200">
          <a:solidFill>
            <a:schemeClr val="tx1"/>
          </a:solidFill>
          <a:effectLst/>
          <a:latin typeface="+mn-lt"/>
          <a:ea typeface="+mn-ea"/>
          <a:cs typeface="+mn-cs"/>
        </a:defRPr>
      </a:lvl4pPr>
      <a:lvl5pPr marL="2173288" indent="-34448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a:solidFill>
            <a:schemeClr val="tx1"/>
          </a:solidFill>
          <a:effectLst/>
          <a:latin typeface="+mn-lt"/>
          <a:ea typeface="+mn-ea"/>
          <a:cs typeface="+mn-cs"/>
        </a:defRPr>
      </a:lvl5pPr>
      <a:lvl6pPr marL="2642616"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6pPr>
      <a:lvl7pPr marL="3108960"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7pPr>
      <a:lvl8pPr marL="3575304"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8pPr>
      <a:lvl9pPr marL="4041648"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hyperlink" Target="https://pxhere.com/bg/photo/568641"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hyperlink" Target="https://pxhere.com/bg/photo/1519415" TargetMode="External"/><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3.png"/><Relationship Id="rId7" Type="http://schemas.openxmlformats.org/officeDocument/2006/relationships/diagramColors" Target="../diagrams/colors2.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hyperlink" Target="https://pxhere.com/bg/photo/527698" TargetMode="External"/><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hyperlink" Target="https://blog.roboforex.com/blog/2020/01/08/how-to-make-money-on-investment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47E635D-C3B4-465B-AF24-991B6BF63C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9867"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4A0623D0-396B-499E-BBFB-C17F1BB0F2D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2831794" y="2105202"/>
            <a:ext cx="9360205" cy="4752798"/>
          </a:xfrm>
          <a:prstGeom prst="rect">
            <a:avLst/>
          </a:prstGeom>
        </p:spPr>
      </p:pic>
      <p:pic>
        <p:nvPicPr>
          <p:cNvPr id="5" name="Picture 4" descr="A picture containing outdoor, landscape, sky, cloud&#10;&#10;Description automatically generated">
            <a:extLst>
              <a:ext uri="{FF2B5EF4-FFF2-40B4-BE49-F238E27FC236}">
                <a16:creationId xmlns:a16="http://schemas.microsoft.com/office/drawing/2014/main" id="{92403424-7B87-E4A2-DDF9-8065F64735A9}"/>
              </a:ext>
            </a:extLst>
          </p:cNvPr>
          <p:cNvPicPr>
            <a:picLocks noChangeAspect="1"/>
          </p:cNvPicPr>
          <p:nvPr/>
        </p:nvPicPr>
        <p:blipFill rotWithShape="1">
          <a:blip r:embed="rId3">
            <a:alphaModFix amt="35000"/>
            <a:extLst>
              <a:ext uri="{837473B0-CC2E-450A-ABE3-18F120FF3D39}">
                <a1611:picAttrSrcUrl xmlns:a1611="http://schemas.microsoft.com/office/drawing/2016/11/main" r:id="rId4"/>
              </a:ext>
            </a:extLst>
          </a:blip>
          <a:srcRect t="15728" r="-1" b="-1"/>
          <a:stretch/>
        </p:blipFill>
        <p:spPr>
          <a:xfrm>
            <a:off x="19965" y="-2"/>
            <a:ext cx="12191695" cy="6858000"/>
          </a:xfrm>
          <a:prstGeom prst="rect">
            <a:avLst/>
          </a:prstGeom>
        </p:spPr>
      </p:pic>
      <p:pic>
        <p:nvPicPr>
          <p:cNvPr id="14" name="Picture 13">
            <a:extLst>
              <a:ext uri="{FF2B5EF4-FFF2-40B4-BE49-F238E27FC236}">
                <a16:creationId xmlns:a16="http://schemas.microsoft.com/office/drawing/2014/main" id="{21AF192C-698D-4635-9C9F-F9769A56A96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a:alphaModFix/>
            <a:extLst>
              <a:ext uri="{28A0092B-C50C-407E-A947-70E740481C1C}">
                <a14:useLocalDpi xmlns:a14="http://schemas.microsoft.com/office/drawing/2010/main" val="0"/>
              </a:ext>
            </a:extLst>
          </a:blip>
          <a:stretch>
            <a:fillRect/>
          </a:stretch>
        </p:blipFill>
        <p:spPr>
          <a:xfrm>
            <a:off x="1067" y="0"/>
            <a:ext cx="12189867" cy="6858000"/>
          </a:xfrm>
          <a:prstGeom prst="rect">
            <a:avLst/>
          </a:prstGeom>
        </p:spPr>
      </p:pic>
      <p:sp>
        <p:nvSpPr>
          <p:cNvPr id="2" name="Title 1">
            <a:extLst>
              <a:ext uri="{FF2B5EF4-FFF2-40B4-BE49-F238E27FC236}">
                <a16:creationId xmlns:a16="http://schemas.microsoft.com/office/drawing/2014/main" id="{4EBA1371-F5C4-90C6-945F-344A526BFF13}"/>
              </a:ext>
            </a:extLst>
          </p:cNvPr>
          <p:cNvSpPr>
            <a:spLocks noGrp="1"/>
          </p:cNvSpPr>
          <p:nvPr>
            <p:ph type="ctrTitle"/>
          </p:nvPr>
        </p:nvSpPr>
        <p:spPr>
          <a:xfrm>
            <a:off x="3557239" y="2105202"/>
            <a:ext cx="6433138" cy="2085277"/>
          </a:xfrm>
        </p:spPr>
        <p:txBody>
          <a:bodyPr>
            <a:normAutofit/>
          </a:bodyPr>
          <a:lstStyle/>
          <a:p>
            <a:r>
              <a:rPr lang="bg-BG" sz="6100" dirty="0"/>
              <a:t>Финансиране на селски туризъм</a:t>
            </a:r>
            <a:endParaRPr lang="en-BG" sz="6100" dirty="0"/>
          </a:p>
        </p:txBody>
      </p:sp>
      <p:sp>
        <p:nvSpPr>
          <p:cNvPr id="16" name="Rectangle 15">
            <a:extLst>
              <a:ext uri="{FF2B5EF4-FFF2-40B4-BE49-F238E27FC236}">
                <a16:creationId xmlns:a16="http://schemas.microsoft.com/office/drawing/2014/main" id="{14E56C4B-C9E0-4F01-AF43-E69279A06A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6417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8C654A17-56DA-4921-A42B-DE255FA663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2042" y="0"/>
            <a:ext cx="4571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91177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0A1132-2E92-4476-DB83-EB4250E71161}"/>
              </a:ext>
            </a:extLst>
          </p:cNvPr>
          <p:cNvSpPr>
            <a:spLocks noGrp="1"/>
          </p:cNvSpPr>
          <p:nvPr>
            <p:ph type="title"/>
          </p:nvPr>
        </p:nvSpPr>
        <p:spPr>
          <a:xfrm>
            <a:off x="1839951" y="814039"/>
            <a:ext cx="9165086" cy="579863"/>
          </a:xfrm>
        </p:spPr>
        <p:txBody>
          <a:bodyPr>
            <a:normAutofit/>
          </a:bodyPr>
          <a:lstStyle/>
          <a:p>
            <a:pPr algn="l"/>
            <a:r>
              <a:rPr lang="bg-BG" b="1" i="0" u="sng" strike="noStrike" dirty="0">
                <a:solidFill>
                  <a:srgbClr val="ECECF1"/>
                </a:solidFill>
                <a:effectLst/>
                <a:latin typeface="Söhne"/>
              </a:rPr>
              <a:t>Изисквания за получаване на финансиране:</a:t>
            </a:r>
            <a:endParaRPr lang="en-BG" b="1" u="sng" dirty="0"/>
          </a:p>
        </p:txBody>
      </p:sp>
      <p:sp>
        <p:nvSpPr>
          <p:cNvPr id="3" name="Content Placeholder 2">
            <a:extLst>
              <a:ext uri="{FF2B5EF4-FFF2-40B4-BE49-F238E27FC236}">
                <a16:creationId xmlns:a16="http://schemas.microsoft.com/office/drawing/2014/main" id="{7F095692-530D-7D67-25D0-75427D6B8843}"/>
              </a:ext>
            </a:extLst>
          </p:cNvPr>
          <p:cNvSpPr>
            <a:spLocks noGrp="1"/>
          </p:cNvSpPr>
          <p:nvPr>
            <p:ph idx="1"/>
          </p:nvPr>
        </p:nvSpPr>
        <p:spPr>
          <a:xfrm>
            <a:off x="1717288" y="2052115"/>
            <a:ext cx="8852851" cy="4393289"/>
          </a:xfrm>
        </p:spPr>
        <p:txBody>
          <a:bodyPr>
            <a:normAutofit fontScale="62500" lnSpcReduction="20000"/>
          </a:bodyPr>
          <a:lstStyle/>
          <a:p>
            <a:pPr marL="0" indent="0">
              <a:buNone/>
            </a:pPr>
            <a:r>
              <a:rPr lang="bg-BG" u="sng" dirty="0"/>
              <a:t>﻿Бизнес план и проектно предложение: </a:t>
            </a:r>
            <a:endParaRPr lang="en-US" u="sng" dirty="0"/>
          </a:p>
          <a:p>
            <a:pPr marL="0" indent="0">
              <a:buNone/>
            </a:pPr>
            <a:r>
              <a:rPr lang="bg-BG" dirty="0"/>
              <a:t>Има нужда от добре структуриран и прецизно изготвен бизнес план и проектно предложение, което да обхваща целите, стратегията, прогнозите за приходи и разходи, маркетинговия план и други аспекти на проекта. Тези документи трябва да покажат ясно как финансирането ще се използва за развитие на селския туризъм и как ще се постигнат икономическата устойчивост и рентабилност.</a:t>
            </a:r>
          </a:p>
          <a:p>
            <a:pPr marL="0" indent="0">
              <a:buNone/>
            </a:pPr>
            <a:r>
              <a:rPr lang="bg-BG" u="sng" dirty="0"/>
              <a:t>Икономическа устойчивост и рентабилност: </a:t>
            </a:r>
            <a:endParaRPr lang="en-US" u="sng" dirty="0"/>
          </a:p>
          <a:p>
            <a:pPr marL="0" indent="0">
              <a:buNone/>
            </a:pPr>
            <a:r>
              <a:rPr lang="bg-BG" dirty="0"/>
              <a:t>Финансиращите институции и организации обикновено изискват доказателства за икономическа устойчивост и рентабилност на предложения проект в селския туризъм. Това може да включва анализ на пазара, потенциалния приход, разходите за операциите и други финансови прогнози. Проектът трябва да показва, че експлоатационните приходи ще бъдат достатъчни, за да покрият разходите и да осигурят възвръщаемост на инвестициите.</a:t>
            </a:r>
          </a:p>
          <a:p>
            <a:pPr marL="0" indent="0">
              <a:buNone/>
            </a:pPr>
            <a:r>
              <a:rPr lang="bg-BG" u="sng" dirty="0"/>
              <a:t>Иновационни и устойчиви подходи: </a:t>
            </a:r>
            <a:endParaRPr lang="en-US" u="sng" dirty="0"/>
          </a:p>
          <a:p>
            <a:pPr marL="0" indent="0">
              <a:buNone/>
            </a:pPr>
            <a:r>
              <a:rPr lang="bg-BG" dirty="0"/>
              <a:t>Финансиращите институции се интересуват от иновативни и устойчиви подходи в селския туризъм. Това може да включва въвеждането на еко-</a:t>
            </a:r>
            <a:r>
              <a:rPr lang="bg-BG" dirty="0" err="1"/>
              <a:t>френдли</a:t>
            </a:r>
            <a:r>
              <a:rPr lang="bg-BG" dirty="0"/>
              <a:t> и устойчиви практики, възобновяеми енергийни източници, опазване на околната среда и културното наследство, участие на местните общности и др. Проектът трябва да показва, че внимание е обърнато към дългосрочната устойчивост и запазването на ресурсите в селските райони.</a:t>
            </a:r>
            <a:endParaRPr lang="en-BG" dirty="0"/>
          </a:p>
        </p:txBody>
      </p:sp>
    </p:spTree>
    <p:extLst>
      <p:ext uri="{BB962C8B-B14F-4D97-AF65-F5344CB8AC3E}">
        <p14:creationId xmlns:p14="http://schemas.microsoft.com/office/powerpoint/2010/main" val="361069211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F0DD1C-9B38-C922-24CC-72BD3D9669CE}"/>
              </a:ext>
            </a:extLst>
          </p:cNvPr>
          <p:cNvSpPr>
            <a:spLocks noGrp="1"/>
          </p:cNvSpPr>
          <p:nvPr>
            <p:ph type="title"/>
          </p:nvPr>
        </p:nvSpPr>
        <p:spPr>
          <a:xfrm>
            <a:off x="1817650" y="657922"/>
            <a:ext cx="8752490" cy="1227363"/>
          </a:xfrm>
        </p:spPr>
        <p:txBody>
          <a:bodyPr/>
          <a:lstStyle/>
          <a:p>
            <a:pPr algn="l"/>
            <a:r>
              <a:rPr lang="bg-BG" b="1" i="0" u="sng" strike="noStrike" dirty="0">
                <a:solidFill>
                  <a:srgbClr val="ECECF1"/>
                </a:solidFill>
                <a:effectLst/>
                <a:latin typeface="Söhne"/>
              </a:rPr>
              <a:t>Приоритети на финансиращите институции</a:t>
            </a:r>
            <a:r>
              <a:rPr lang="en-US" b="1" i="0" u="sng" strike="noStrike" dirty="0">
                <a:solidFill>
                  <a:srgbClr val="ECECF1"/>
                </a:solidFill>
                <a:effectLst/>
                <a:latin typeface="Söhne"/>
              </a:rPr>
              <a:t>:</a:t>
            </a:r>
            <a:endParaRPr lang="en-BG" b="1" u="sng" dirty="0"/>
          </a:p>
        </p:txBody>
      </p:sp>
      <p:sp>
        <p:nvSpPr>
          <p:cNvPr id="3" name="Content Placeholder 2">
            <a:extLst>
              <a:ext uri="{FF2B5EF4-FFF2-40B4-BE49-F238E27FC236}">
                <a16:creationId xmlns:a16="http://schemas.microsoft.com/office/drawing/2014/main" id="{1DED42CE-66A2-736D-62CE-5DE150C84EEE}"/>
              </a:ext>
            </a:extLst>
          </p:cNvPr>
          <p:cNvSpPr>
            <a:spLocks noGrp="1"/>
          </p:cNvSpPr>
          <p:nvPr>
            <p:ph idx="1"/>
          </p:nvPr>
        </p:nvSpPr>
        <p:spPr>
          <a:xfrm>
            <a:off x="1605776" y="2052115"/>
            <a:ext cx="8964363" cy="4248323"/>
          </a:xfrm>
        </p:spPr>
        <p:txBody>
          <a:bodyPr>
            <a:noAutofit/>
          </a:bodyPr>
          <a:lstStyle/>
          <a:p>
            <a:pPr marL="0" indent="0" algn="just">
              <a:buNone/>
            </a:pPr>
            <a:r>
              <a:rPr lang="bg-BG" sz="1400" dirty="0"/>
              <a:t>﻿</a:t>
            </a:r>
            <a:r>
              <a:rPr lang="bg-BG" sz="1400" u="sng" dirty="0"/>
              <a:t>Развитие на местния икономически потенциал: </a:t>
            </a:r>
            <a:r>
              <a:rPr lang="bg-BG" sz="1400" dirty="0"/>
              <a:t>Финансиращите институции обикновено се интересуват от проекти, които насърчават и развиват местния икономически потенциал в селските райони. Това може да включва увеличаване на заетостта и приходите в местните общности, насърчаване на предприемачеството и създаване на нови бизнес възможности.</a:t>
            </a:r>
          </a:p>
          <a:p>
            <a:pPr marL="0" indent="0" algn="just">
              <a:buNone/>
            </a:pPr>
            <a:r>
              <a:rPr lang="bg-BG" sz="1400" u="sng" dirty="0"/>
              <a:t>Поддържане и защита на природните и културните ресурси: </a:t>
            </a:r>
            <a:r>
              <a:rPr lang="bg-BG" sz="1400" dirty="0"/>
              <a:t>Финансиращите институции отдават значение на проекти, които се грижат за запазването и опазването на природните и културните ресурси в селските райони. Това може да включва проекти, насочени към устойчиво използване на земята, опазване на биологичното разнообразие, запазване на традиционните занаяти и културното наследство.</a:t>
            </a:r>
          </a:p>
          <a:p>
            <a:pPr marL="0" indent="0" algn="just">
              <a:buNone/>
            </a:pPr>
            <a:r>
              <a:rPr lang="bg-BG" sz="1400" u="sng" dirty="0"/>
              <a:t>Устойчиво развитие и екологична отговорност: </a:t>
            </a:r>
            <a:r>
              <a:rPr lang="bg-BG" sz="1400" dirty="0"/>
              <a:t>Институциите за финансиране насърчават проекти, които следват принципите на устойчивото развитие и екологична отговорност. Това включва използването на енергийно ефективни технологии, възобновяеми енергийни източници, намаляване на отпадъците и опазване на околната среда.</a:t>
            </a:r>
          </a:p>
          <a:p>
            <a:pPr marL="0" indent="0" algn="just">
              <a:buNone/>
            </a:pPr>
            <a:r>
              <a:rPr lang="bg-BG" sz="1400" u="sng" dirty="0"/>
              <a:t>Стимулиране на иновации и качествени услуги: </a:t>
            </a:r>
            <a:r>
              <a:rPr lang="bg-BG" sz="1400" dirty="0"/>
              <a:t>Финансиращите институции се интересуват от проекти, които насърчават иновации и предлагат качествени туристически услуги. Това може да включва разработване на нови туристически продукти и преживявания, внедряване на технологии за подобряване на туристическото изживяване.</a:t>
            </a:r>
            <a:endParaRPr lang="en-BG" sz="1400" dirty="0"/>
          </a:p>
        </p:txBody>
      </p:sp>
    </p:spTree>
    <p:extLst>
      <p:ext uri="{BB962C8B-B14F-4D97-AF65-F5344CB8AC3E}">
        <p14:creationId xmlns:p14="http://schemas.microsoft.com/office/powerpoint/2010/main" val="316231742"/>
      </p:ext>
    </p:extLst>
  </p:cSld>
  <p:clrMapOvr>
    <a:masterClrMapping/>
  </p:clrMapOvr>
  <p:transition spd="slow">
    <p:wip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D95E17-ED7E-0311-F5E5-2C5A462D126E}"/>
              </a:ext>
            </a:extLst>
          </p:cNvPr>
          <p:cNvSpPr>
            <a:spLocks noGrp="1"/>
          </p:cNvSpPr>
          <p:nvPr>
            <p:ph type="title"/>
          </p:nvPr>
        </p:nvSpPr>
        <p:spPr/>
        <p:txBody>
          <a:bodyPr/>
          <a:lstStyle/>
          <a:p>
            <a:pPr algn="l"/>
            <a:r>
              <a:rPr lang="bg-BG" b="1" i="0" u="sng" strike="noStrike" dirty="0">
                <a:solidFill>
                  <a:srgbClr val="ECECF1"/>
                </a:solidFill>
                <a:effectLst/>
                <a:latin typeface="Söhne"/>
              </a:rPr>
              <a:t>Примери за успешни проекти:</a:t>
            </a:r>
            <a:endParaRPr lang="en-BG" b="1" u="sng" dirty="0"/>
          </a:p>
        </p:txBody>
      </p:sp>
      <p:sp>
        <p:nvSpPr>
          <p:cNvPr id="3" name="Content Placeholder 2">
            <a:extLst>
              <a:ext uri="{FF2B5EF4-FFF2-40B4-BE49-F238E27FC236}">
                <a16:creationId xmlns:a16="http://schemas.microsoft.com/office/drawing/2014/main" id="{3FD14297-EAED-F4B1-AA23-DAE529179446}"/>
              </a:ext>
            </a:extLst>
          </p:cNvPr>
          <p:cNvSpPr>
            <a:spLocks noGrp="1"/>
          </p:cNvSpPr>
          <p:nvPr>
            <p:ph idx="1"/>
          </p:nvPr>
        </p:nvSpPr>
        <p:spPr>
          <a:xfrm>
            <a:off x="1929161" y="2052116"/>
            <a:ext cx="8640978" cy="3997828"/>
          </a:xfrm>
        </p:spPr>
        <p:txBody>
          <a:bodyPr>
            <a:normAutofit fontScale="70000" lnSpcReduction="20000"/>
          </a:bodyPr>
          <a:lstStyle/>
          <a:p>
            <a:pPr marL="0" indent="0">
              <a:buNone/>
            </a:pPr>
            <a:r>
              <a:rPr lang="bg-BG" u="sng" dirty="0"/>
              <a:t>﻿Проект за развитие на екоферма за селски туризъм: </a:t>
            </a:r>
          </a:p>
          <a:p>
            <a:pPr marL="0" indent="0">
              <a:buNone/>
            </a:pPr>
            <a:r>
              <a:rPr lang="bg-BG" dirty="0"/>
              <a:t>Този проект включва изграждането на екоферма, предлагаща настаняване и гостоприемство, във връзка с опазването на околната среда и органичното земеделие. Проектът създава работни места за местните жители и предлага туристически преживявания, свързани със земеделските дейности, готварството и дегустациите на местни продукти. Икономическите резултати включват приходи от настаняването и дейността на фермата, както и възможности за местните производители да предлагат своите продукти на туристите.</a:t>
            </a:r>
          </a:p>
          <a:p>
            <a:pPr marL="0" indent="0">
              <a:buNone/>
            </a:pPr>
            <a:r>
              <a:rPr lang="bg-BG" u="sng" dirty="0"/>
              <a:t>Проект за възстановяване на село с историческо значение:</a:t>
            </a:r>
          </a:p>
          <a:p>
            <a:pPr marL="0" indent="0">
              <a:buNone/>
            </a:pPr>
            <a:r>
              <a:rPr lang="bg-BG" u="sng" dirty="0"/>
              <a:t> </a:t>
            </a:r>
            <a:r>
              <a:rPr lang="bg-BG" dirty="0"/>
              <a:t>Този проект се фокусира върху възстановяването и превръщането на запустяло село с историческо значение в атрактивна дестинация за селски туризъм. Проектът включва реставрация на стари къщи, създаване на музей и информационен център, изграждане на пътеки за разходка и организиране на културни събития и фестивали. Това привлича туристи, които се интересуват от историята и културното наследство на региона. Икономическите резултати включват увеличение на туристическия поток, приходи от настаняване, продажба на местни продукти и развитие на местните предприятия и занаяти.</a:t>
            </a:r>
            <a:endParaRPr lang="en-BG" dirty="0"/>
          </a:p>
        </p:txBody>
      </p:sp>
    </p:spTree>
    <p:extLst>
      <p:ext uri="{BB962C8B-B14F-4D97-AF65-F5344CB8AC3E}">
        <p14:creationId xmlns:p14="http://schemas.microsoft.com/office/powerpoint/2010/main" val="33485580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F93624-1280-13BA-0C40-49114158FB34}"/>
              </a:ext>
            </a:extLst>
          </p:cNvPr>
          <p:cNvSpPr>
            <a:spLocks noGrp="1"/>
          </p:cNvSpPr>
          <p:nvPr>
            <p:ph type="title"/>
          </p:nvPr>
        </p:nvSpPr>
        <p:spPr>
          <a:xfrm>
            <a:off x="2007220" y="808056"/>
            <a:ext cx="8562919" cy="1077229"/>
          </a:xfrm>
        </p:spPr>
        <p:txBody>
          <a:bodyPr/>
          <a:lstStyle/>
          <a:p>
            <a:pPr algn="ctr"/>
            <a:r>
              <a:rPr lang="bg-BG" b="1" i="0" u="sng" strike="noStrike" dirty="0">
                <a:solidFill>
                  <a:srgbClr val="ECECF1"/>
                </a:solidFill>
                <a:effectLst/>
                <a:latin typeface="Söhne"/>
              </a:rPr>
              <a:t>Заключение:</a:t>
            </a:r>
            <a:endParaRPr lang="en-BG" b="1" u="sng" dirty="0"/>
          </a:p>
        </p:txBody>
      </p:sp>
      <p:sp>
        <p:nvSpPr>
          <p:cNvPr id="3" name="Content Placeholder 2">
            <a:extLst>
              <a:ext uri="{FF2B5EF4-FFF2-40B4-BE49-F238E27FC236}">
                <a16:creationId xmlns:a16="http://schemas.microsoft.com/office/drawing/2014/main" id="{C9533DB3-763A-93A7-67B6-03F0898E0E21}"/>
              </a:ext>
            </a:extLst>
          </p:cNvPr>
          <p:cNvSpPr>
            <a:spLocks noGrp="1"/>
          </p:cNvSpPr>
          <p:nvPr>
            <p:ph idx="1"/>
          </p:nvPr>
        </p:nvSpPr>
        <p:spPr>
          <a:xfrm>
            <a:off x="1817649" y="2052116"/>
            <a:ext cx="8752490" cy="3997828"/>
          </a:xfrm>
        </p:spPr>
        <p:txBody>
          <a:bodyPr>
            <a:normAutofit fontScale="77500" lnSpcReduction="20000"/>
          </a:bodyPr>
          <a:lstStyle/>
          <a:p>
            <a:pPr marL="0" indent="0" algn="l">
              <a:buNone/>
            </a:pPr>
            <a:r>
              <a:rPr lang="bg-BG" b="0" i="0" u="none" strike="noStrike" dirty="0">
                <a:solidFill>
                  <a:srgbClr val="D1D5DB"/>
                </a:solidFill>
                <a:effectLst/>
                <a:latin typeface="Söhne"/>
              </a:rPr>
              <a:t>Финансирането на селския туризъм има множество предимства и основни ползи, които се отразяват на икономиката и развитието на селските райони. </a:t>
            </a:r>
          </a:p>
          <a:p>
            <a:pPr marL="0" indent="0" algn="l">
              <a:buNone/>
            </a:pPr>
            <a:r>
              <a:rPr lang="bg-BG" b="0" i="0" u="none" strike="noStrike" dirty="0">
                <a:solidFill>
                  <a:srgbClr val="D1D5DB"/>
                </a:solidFill>
                <a:effectLst/>
                <a:latin typeface="Söhne"/>
              </a:rPr>
              <a:t>Селският туризъм създава нови възможности за икономически растеж в селските райони. Той генерира приходи и работни места за местните жители, като насърчава предприемачеството и развитието на местните предприятия и услуги. Развитието на селския туризъм разнообразява доходите на местните общности, като им предоставя възможност да се основават на повече от една икономическа дейност. Това намалява зависимостта от единствената доходна дейност, като земеделието, и помага за стабилността на икономиката на селските райони. Селският туризъм подпомага запазването на културното и природното наследство на селските райони. Той стимулира интереса и грижата за традициите, обичаите и ръчните занаяти, като същевременно насърчава опазването на природата и екологичната отговорност. Развитие на инфраструктурата и услугите: Финансирането на селския туризъм допринася за развитието на инфраструктурата и туристическите услуги в селските райони. Това включва подобряване на пътищата, изграждане на настаняване, ресторанти, маркирани пътеки и други необходими съоръжения.</a:t>
            </a:r>
          </a:p>
          <a:p>
            <a:endParaRPr lang="en-BG" dirty="0"/>
          </a:p>
        </p:txBody>
      </p:sp>
    </p:spTree>
    <p:extLst>
      <p:ext uri="{BB962C8B-B14F-4D97-AF65-F5344CB8AC3E}">
        <p14:creationId xmlns:p14="http://schemas.microsoft.com/office/powerpoint/2010/main" val="415543588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2">
            <a:extLst>
              <a:ext uri="{FF2B5EF4-FFF2-40B4-BE49-F238E27FC236}">
                <a16:creationId xmlns:a16="http://schemas.microsoft.com/office/drawing/2014/main" id="{47ABC36D-E4E5-06CE-70D3-0653A4E3AADD}"/>
              </a:ext>
            </a:extLst>
          </p:cNvPr>
          <p:cNvGraphicFramePr>
            <a:graphicFrameLocks noGrp="1"/>
          </p:cNvGraphicFramePr>
          <p:nvPr>
            <p:ph idx="1"/>
            <p:extLst>
              <p:ext uri="{D42A27DB-BD31-4B8C-83A1-F6EECF244321}">
                <p14:modId xmlns:p14="http://schemas.microsoft.com/office/powerpoint/2010/main" val="3716548192"/>
              </p:ext>
            </p:extLst>
          </p:nvPr>
        </p:nvGraphicFramePr>
        <p:xfrm>
          <a:off x="2096429" y="1460810"/>
          <a:ext cx="7917366" cy="458913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71387373"/>
      </p:ext>
    </p:extLst>
  </p:cSld>
  <p:clrMapOvr>
    <a:masterClrMapping/>
  </p:clrMapOvr>
  <p:transition spd="slow">
    <p:wipe/>
  </p:transition>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FAD17B9-9E6C-4DD1-9728-97B5E5FCCA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ectangle 11">
            <a:extLst>
              <a:ext uri="{FF2B5EF4-FFF2-40B4-BE49-F238E27FC236}">
                <a16:creationId xmlns:a16="http://schemas.microsoft.com/office/drawing/2014/main" id="{D7AC3F90-A588-42FF-B41D-062A8D91B9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9867" cy="685528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erson standing on a hill&#10;&#10;Description automatically generated with medium confidence">
            <a:extLst>
              <a:ext uri="{FF2B5EF4-FFF2-40B4-BE49-F238E27FC236}">
                <a16:creationId xmlns:a16="http://schemas.microsoft.com/office/drawing/2014/main" id="{BBBADC79-804F-DB2E-2798-1CB825956CBD}"/>
              </a:ext>
            </a:extLst>
          </p:cNvPr>
          <p:cNvPicPr>
            <a:picLocks noChangeAspect="1"/>
          </p:cNvPicPr>
          <p:nvPr/>
        </p:nvPicPr>
        <p:blipFill rotWithShape="1">
          <a:blip r:embed="rId2">
            <a:duotone>
              <a:schemeClr val="bg2">
                <a:shade val="45000"/>
                <a:satMod val="135000"/>
              </a:schemeClr>
              <a:prstClr val="white"/>
            </a:duotone>
            <a:alphaModFix amt="25000"/>
            <a:extLst>
              <a:ext uri="{837473B0-CC2E-450A-ABE3-18F120FF3D39}">
                <a1611:picAttrSrcUrl xmlns:a1611="http://schemas.microsoft.com/office/drawing/2016/11/main" r:id="rId3"/>
              </a:ext>
            </a:extLst>
          </a:blip>
          <a:srcRect t="12107" r="-1" b="-1"/>
          <a:stretch/>
        </p:blipFill>
        <p:spPr>
          <a:xfrm>
            <a:off x="153" y="10"/>
            <a:ext cx="12191695" cy="6857990"/>
          </a:xfrm>
          <a:prstGeom prst="rect">
            <a:avLst/>
          </a:prstGeom>
        </p:spPr>
      </p:pic>
      <p:pic>
        <p:nvPicPr>
          <p:cNvPr id="14" name="Picture 13">
            <a:extLst>
              <a:ext uri="{FF2B5EF4-FFF2-40B4-BE49-F238E27FC236}">
                <a16:creationId xmlns:a16="http://schemas.microsoft.com/office/drawing/2014/main" id="{015AB904-4FB7-4A0D-B43E-03ACF05E144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alphaModFix/>
            <a:extLst>
              <a:ext uri="{28A0092B-C50C-407E-A947-70E740481C1C}">
                <a14:useLocalDpi xmlns:a14="http://schemas.microsoft.com/office/drawing/2010/main" val="0"/>
              </a:ext>
            </a:extLst>
          </a:blip>
          <a:stretch>
            <a:fillRect/>
          </a:stretch>
        </p:blipFill>
        <p:spPr>
          <a:xfrm>
            <a:off x="1067" y="0"/>
            <a:ext cx="12189867" cy="6858000"/>
          </a:xfrm>
          <a:prstGeom prst="rect">
            <a:avLst/>
          </a:prstGeom>
        </p:spPr>
      </p:pic>
      <p:sp>
        <p:nvSpPr>
          <p:cNvPr id="2" name="Title 1">
            <a:extLst>
              <a:ext uri="{FF2B5EF4-FFF2-40B4-BE49-F238E27FC236}">
                <a16:creationId xmlns:a16="http://schemas.microsoft.com/office/drawing/2014/main" id="{CD0CEC14-56DC-5375-8F03-78588E830A54}"/>
              </a:ext>
            </a:extLst>
          </p:cNvPr>
          <p:cNvSpPr>
            <a:spLocks noGrp="1"/>
          </p:cNvSpPr>
          <p:nvPr>
            <p:ph type="title"/>
          </p:nvPr>
        </p:nvSpPr>
        <p:spPr>
          <a:xfrm>
            <a:off x="2611808" y="808056"/>
            <a:ext cx="7958331" cy="1077229"/>
          </a:xfrm>
        </p:spPr>
        <p:txBody>
          <a:bodyPr>
            <a:normAutofit/>
          </a:bodyPr>
          <a:lstStyle/>
          <a:p>
            <a:pPr algn="l"/>
            <a:r>
              <a:rPr lang="bg-BG" b="1" u="sng" dirty="0"/>
              <a:t>﻿Въведение:</a:t>
            </a:r>
            <a:br>
              <a:rPr lang="bg-BG" dirty="0"/>
            </a:br>
            <a:endParaRPr lang="en-BG" dirty="0"/>
          </a:p>
        </p:txBody>
      </p:sp>
      <p:sp>
        <p:nvSpPr>
          <p:cNvPr id="16" name="Rectangle 15">
            <a:extLst>
              <a:ext uri="{FF2B5EF4-FFF2-40B4-BE49-F238E27FC236}">
                <a16:creationId xmlns:a16="http://schemas.microsoft.com/office/drawing/2014/main" id="{E1AADF25-43E9-4DE0-AD82-4F60523191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6417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CBC2D515-EF3C-4E4E-8BC1-192B21E927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2042" y="0"/>
            <a:ext cx="4571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D9E10EC1-324F-3927-392B-43FFAED1C062}"/>
              </a:ext>
            </a:extLst>
          </p:cNvPr>
          <p:cNvSpPr>
            <a:spLocks noGrp="1"/>
          </p:cNvSpPr>
          <p:nvPr>
            <p:ph idx="1"/>
          </p:nvPr>
        </p:nvSpPr>
        <p:spPr>
          <a:xfrm>
            <a:off x="2610579" y="2052116"/>
            <a:ext cx="7959560" cy="3997828"/>
          </a:xfrm>
        </p:spPr>
        <p:txBody>
          <a:bodyPr>
            <a:normAutofit/>
          </a:bodyPr>
          <a:lstStyle/>
          <a:p>
            <a:endParaRPr lang="bg-BG" dirty="0"/>
          </a:p>
          <a:p>
            <a:pPr marL="0" indent="0">
              <a:buNone/>
            </a:pPr>
            <a:r>
              <a:rPr lang="bg-BG" dirty="0"/>
              <a:t>Селският туризъм е форма на туризъм, която се основава на посещението на селски райони и взаимодействието с местното селско население и околната среда. Той предлага възможност на туристите да открият и изживеят селската култура, традиции, природни красоти и селското стопанство.</a:t>
            </a:r>
          </a:p>
          <a:p>
            <a:endParaRPr lang="en-BG" dirty="0"/>
          </a:p>
        </p:txBody>
      </p:sp>
    </p:spTree>
    <p:extLst>
      <p:ext uri="{BB962C8B-B14F-4D97-AF65-F5344CB8AC3E}">
        <p14:creationId xmlns:p14="http://schemas.microsoft.com/office/powerpoint/2010/main" val="2531222678"/>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blipFill rotWithShape="1">
          <a:blip r:embed="rId2"/>
          <a:stretch/>
        </a:blip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36FA072-D541-4EE8-9DC6-513AAB2B95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7533" y="-1"/>
            <a:ext cx="11184467"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2BD4AA0B-889E-42F1-8C61-06B59098806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0" y="0"/>
            <a:ext cx="12189867" cy="6858000"/>
          </a:xfrm>
          <a:prstGeom prst="rect">
            <a:avLst/>
          </a:prstGeom>
        </p:spPr>
      </p:pic>
      <p:sp>
        <p:nvSpPr>
          <p:cNvPr id="13" name="Rectangle 12">
            <a:extLst>
              <a:ext uri="{FF2B5EF4-FFF2-40B4-BE49-F238E27FC236}">
                <a16:creationId xmlns:a16="http://schemas.microsoft.com/office/drawing/2014/main" id="{27A27B9E-2573-4972-8BC6-6FC372B9F6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6417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A2684A4E-2FEB-456B-BFC9-4FEA3CCD56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2042" y="0"/>
            <a:ext cx="4571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81A5D4A-D912-C255-4835-EC22D901B0D1}"/>
              </a:ext>
            </a:extLst>
          </p:cNvPr>
          <p:cNvSpPr>
            <a:spLocks noGrp="1"/>
          </p:cNvSpPr>
          <p:nvPr>
            <p:ph type="title"/>
          </p:nvPr>
        </p:nvSpPr>
        <p:spPr>
          <a:xfrm>
            <a:off x="1808936" y="2811270"/>
            <a:ext cx="3473753" cy="1770045"/>
          </a:xfrm>
        </p:spPr>
        <p:txBody>
          <a:bodyPr>
            <a:normAutofit/>
          </a:bodyPr>
          <a:lstStyle/>
          <a:p>
            <a:pPr algn="l"/>
            <a:r>
              <a:rPr lang="bg-BG" sz="2400" b="1" u="sng" dirty="0"/>
              <a:t>Защо селският туризъм е важен за икономиката и развитието на селските райони:</a:t>
            </a:r>
            <a:endParaRPr lang="en-BG" sz="2400" b="1" u="sng" dirty="0"/>
          </a:p>
        </p:txBody>
      </p:sp>
      <p:graphicFrame>
        <p:nvGraphicFramePr>
          <p:cNvPr id="5" name="Content Placeholder 2">
            <a:extLst>
              <a:ext uri="{FF2B5EF4-FFF2-40B4-BE49-F238E27FC236}">
                <a16:creationId xmlns:a16="http://schemas.microsoft.com/office/drawing/2014/main" id="{0F67618E-7D86-8BF8-3EC6-BBC741C04C5B}"/>
              </a:ext>
            </a:extLst>
          </p:cNvPr>
          <p:cNvGraphicFramePr>
            <a:graphicFrameLocks noGrp="1"/>
          </p:cNvGraphicFramePr>
          <p:nvPr>
            <p:ph idx="1"/>
            <p:extLst>
              <p:ext uri="{D42A27DB-BD31-4B8C-83A1-F6EECF244321}">
                <p14:modId xmlns:p14="http://schemas.microsoft.com/office/powerpoint/2010/main" val="594280363"/>
              </p:ext>
            </p:extLst>
          </p:nvPr>
        </p:nvGraphicFramePr>
        <p:xfrm>
          <a:off x="5709424" y="550974"/>
          <a:ext cx="5765181" cy="572756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37951119"/>
      </p:ext>
    </p:extLst>
  </p:cSld>
  <p:clrMapOvr>
    <a:masterClrMapping/>
  </p:clrMapOvr>
  <p:transition spd="slow">
    <p:wipe/>
  </p:transition>
</p:sld>
</file>

<file path=ppt/slides/slide5.xml><?xml version="1.0" encoding="utf-8"?>
<p:sld xmlns:a="http://schemas.openxmlformats.org/drawingml/2006/main" xmlns:r="http://schemas.openxmlformats.org/officeDocument/2006/relationships" xmlns:p="http://schemas.openxmlformats.org/presentationml/2006/main">
  <p:cSld>
    <p:bg>
      <p:bgPr>
        <a:blipFill rotWithShape="1">
          <a:blip r:embed="rId2"/>
          <a:stretch/>
        </a:blip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F3CF990-ACB8-443A-BB74-D36EC8A00B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601900C-265D-4146-A578-477541E3DF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1">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00B98862-BEE1-44FB-A335-A1B9106B445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2831794" y="2105202"/>
            <a:ext cx="9360205" cy="4752798"/>
          </a:xfrm>
          <a:prstGeom prst="rect">
            <a:avLst/>
          </a:prstGeom>
          <a:noFill/>
        </p:spPr>
      </p:pic>
      <p:sp>
        <p:nvSpPr>
          <p:cNvPr id="14" name="Freeform: Shape 13">
            <a:extLst>
              <a:ext uri="{FF2B5EF4-FFF2-40B4-BE49-F238E27FC236}">
                <a16:creationId xmlns:a16="http://schemas.microsoft.com/office/drawing/2014/main" id="{65F94F98-3A57-49AA-838E-91AAF600B6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3678519" y="-1660968"/>
            <a:ext cx="5838229" cy="11188733"/>
          </a:xfrm>
          <a:custGeom>
            <a:avLst/>
            <a:gdLst>
              <a:gd name="connsiteX0" fmla="*/ 0 w 7821919"/>
              <a:gd name="connsiteY0" fmla="*/ 0 h 6858000"/>
              <a:gd name="connsiteX1" fmla="*/ 6983367 w 7821919"/>
              <a:gd name="connsiteY1" fmla="*/ 0 h 6858000"/>
              <a:gd name="connsiteX2" fmla="*/ 6982269 w 7821919"/>
              <a:gd name="connsiteY2" fmla="*/ 1331 h 6858000"/>
              <a:gd name="connsiteX3" fmla="*/ 6833782 w 7821919"/>
              <a:gd name="connsiteY3" fmla="*/ 487443 h 6858000"/>
              <a:gd name="connsiteX4" fmla="*/ 6851446 w 7821919"/>
              <a:gd name="connsiteY4" fmla="*/ 662666 h 6858000"/>
              <a:gd name="connsiteX5" fmla="*/ 6857532 w 7821919"/>
              <a:gd name="connsiteY5" fmla="*/ 686333 h 6858000"/>
              <a:gd name="connsiteX6" fmla="*/ 6806927 w 7821919"/>
              <a:gd name="connsiteY6" fmla="*/ 699345 h 6858000"/>
              <a:gd name="connsiteX7" fmla="*/ 5555365 w 7821919"/>
              <a:gd name="connsiteY7" fmla="*/ 2400515 h 6858000"/>
              <a:gd name="connsiteX8" fmla="*/ 7336617 w 7821919"/>
              <a:gd name="connsiteY8" fmla="*/ 4181767 h 6858000"/>
              <a:gd name="connsiteX9" fmla="*/ 7452815 w 7821919"/>
              <a:gd name="connsiteY9" fmla="*/ 4175900 h 6858000"/>
              <a:gd name="connsiteX10" fmla="*/ 7437456 w 7821919"/>
              <a:gd name="connsiteY10" fmla="*/ 4225378 h 6858000"/>
              <a:gd name="connsiteX11" fmla="*/ 7428275 w 7821919"/>
              <a:gd name="connsiteY11" fmla="*/ 4316448 h 6858000"/>
              <a:gd name="connsiteX12" fmla="*/ 7789089 w 7821919"/>
              <a:gd name="connsiteY12" fmla="*/ 4759152 h 6858000"/>
              <a:gd name="connsiteX13" fmla="*/ 7821919 w 7821919"/>
              <a:gd name="connsiteY13" fmla="*/ 4762461 h 6858000"/>
              <a:gd name="connsiteX14" fmla="*/ 7809638 w 7821919"/>
              <a:gd name="connsiteY14" fmla="*/ 4785088 h 6858000"/>
              <a:gd name="connsiteX15" fmla="*/ 7794661 w 7821919"/>
              <a:gd name="connsiteY15" fmla="*/ 4833335 h 6858000"/>
              <a:gd name="connsiteX16" fmla="*/ 7524776 w 7821919"/>
              <a:gd name="connsiteY16" fmla="*/ 4917113 h 6858000"/>
              <a:gd name="connsiteX17" fmla="*/ 6642110 w 7821919"/>
              <a:gd name="connsiteY17" fmla="*/ 6248746 h 6858000"/>
              <a:gd name="connsiteX18" fmla="*/ 6755682 w 7821919"/>
              <a:gd name="connsiteY18" fmla="*/ 6811285 h 6858000"/>
              <a:gd name="connsiteX19" fmla="*/ 6778185 w 7821919"/>
              <a:gd name="connsiteY19" fmla="*/ 6858000 h 6858000"/>
              <a:gd name="connsiteX20" fmla="*/ 0 w 7821919"/>
              <a:gd name="connsiteY2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7821919" h="6858000">
                <a:moveTo>
                  <a:pt x="0" y="0"/>
                </a:moveTo>
                <a:lnTo>
                  <a:pt x="6983367" y="0"/>
                </a:lnTo>
                <a:lnTo>
                  <a:pt x="6982269" y="1331"/>
                </a:lnTo>
                <a:cubicBezTo>
                  <a:pt x="6888522" y="140095"/>
                  <a:pt x="6833782" y="307376"/>
                  <a:pt x="6833782" y="487443"/>
                </a:cubicBezTo>
                <a:cubicBezTo>
                  <a:pt x="6833782" y="547466"/>
                  <a:pt x="6839864" y="606067"/>
                  <a:pt x="6851446" y="662666"/>
                </a:cubicBezTo>
                <a:lnTo>
                  <a:pt x="6857532" y="686333"/>
                </a:lnTo>
                <a:lnTo>
                  <a:pt x="6806927" y="699345"/>
                </a:lnTo>
                <a:cubicBezTo>
                  <a:pt x="6081835" y="924872"/>
                  <a:pt x="5555365" y="1601212"/>
                  <a:pt x="5555365" y="2400515"/>
                </a:cubicBezTo>
                <a:cubicBezTo>
                  <a:pt x="5555365" y="3384273"/>
                  <a:pt x="6352859" y="4181767"/>
                  <a:pt x="7336617" y="4181767"/>
                </a:cubicBezTo>
                <a:lnTo>
                  <a:pt x="7452815" y="4175900"/>
                </a:lnTo>
                <a:lnTo>
                  <a:pt x="7437456" y="4225378"/>
                </a:lnTo>
                <a:cubicBezTo>
                  <a:pt x="7431436" y="4254794"/>
                  <a:pt x="7428275" y="4285252"/>
                  <a:pt x="7428275" y="4316448"/>
                </a:cubicBezTo>
                <a:cubicBezTo>
                  <a:pt x="7428275" y="4534821"/>
                  <a:pt x="7583172" y="4717015"/>
                  <a:pt x="7789089" y="4759152"/>
                </a:cubicBezTo>
                <a:lnTo>
                  <a:pt x="7821919" y="4762461"/>
                </a:lnTo>
                <a:lnTo>
                  <a:pt x="7809638" y="4785088"/>
                </a:lnTo>
                <a:lnTo>
                  <a:pt x="7794661" y="4833335"/>
                </a:lnTo>
                <a:lnTo>
                  <a:pt x="7524776" y="4917113"/>
                </a:lnTo>
                <a:cubicBezTo>
                  <a:pt x="7006070" y="5136507"/>
                  <a:pt x="6642110" y="5650122"/>
                  <a:pt x="6642110" y="6248746"/>
                </a:cubicBezTo>
                <a:cubicBezTo>
                  <a:pt x="6642110" y="6448287"/>
                  <a:pt x="6682550" y="6638383"/>
                  <a:pt x="6755682" y="6811285"/>
                </a:cubicBezTo>
                <a:lnTo>
                  <a:pt x="6778185" y="6858000"/>
                </a:lnTo>
                <a:lnTo>
                  <a:pt x="0" y="6858000"/>
                </a:lnTo>
                <a:close/>
              </a:path>
            </a:pathLst>
          </a:custGeom>
          <a:gradFill>
            <a:gsLst>
              <a:gs pos="25000">
                <a:schemeClr val="accent1">
                  <a:alpha val="0"/>
                </a:schemeClr>
              </a:gs>
              <a:gs pos="100000">
                <a:schemeClr val="accent1">
                  <a:alpha val="75000"/>
                </a:schemeClr>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16" name="Picture 15">
            <a:extLst>
              <a:ext uri="{FF2B5EF4-FFF2-40B4-BE49-F238E27FC236}">
                <a16:creationId xmlns:a16="http://schemas.microsoft.com/office/drawing/2014/main" id="{7185CF21-0594-48C0-9F3E-254D6BCE9D9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1067" y="0"/>
            <a:ext cx="12189867" cy="6858000"/>
          </a:xfrm>
          <a:prstGeom prst="rect">
            <a:avLst/>
          </a:prstGeom>
        </p:spPr>
      </p:pic>
      <p:sp>
        <p:nvSpPr>
          <p:cNvPr id="18" name="Rectangle 17">
            <a:extLst>
              <a:ext uri="{FF2B5EF4-FFF2-40B4-BE49-F238E27FC236}">
                <a16:creationId xmlns:a16="http://schemas.microsoft.com/office/drawing/2014/main" id="{41F8C064-2DC5-4758-B49C-76BFF64052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1"/>
          </a:xfrm>
          <a:prstGeom prst="rect">
            <a:avLst/>
          </a:prstGeom>
          <a:solidFill>
            <a:schemeClr val="tx2">
              <a:lumMod val="1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FBD68200-BC03-4015-860B-CD5C30CD76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3542" y="0"/>
            <a:ext cx="7875912" cy="6858000"/>
          </a:xfrm>
          <a:custGeom>
            <a:avLst/>
            <a:gdLst>
              <a:gd name="connsiteX0" fmla="*/ 0 w 7821919"/>
              <a:gd name="connsiteY0" fmla="*/ 0 h 6858000"/>
              <a:gd name="connsiteX1" fmla="*/ 6983367 w 7821919"/>
              <a:gd name="connsiteY1" fmla="*/ 0 h 6858000"/>
              <a:gd name="connsiteX2" fmla="*/ 6982269 w 7821919"/>
              <a:gd name="connsiteY2" fmla="*/ 1331 h 6858000"/>
              <a:gd name="connsiteX3" fmla="*/ 6833782 w 7821919"/>
              <a:gd name="connsiteY3" fmla="*/ 487443 h 6858000"/>
              <a:gd name="connsiteX4" fmla="*/ 6851446 w 7821919"/>
              <a:gd name="connsiteY4" fmla="*/ 662666 h 6858000"/>
              <a:gd name="connsiteX5" fmla="*/ 6857532 w 7821919"/>
              <a:gd name="connsiteY5" fmla="*/ 686333 h 6858000"/>
              <a:gd name="connsiteX6" fmla="*/ 6806927 w 7821919"/>
              <a:gd name="connsiteY6" fmla="*/ 699345 h 6858000"/>
              <a:gd name="connsiteX7" fmla="*/ 5555365 w 7821919"/>
              <a:gd name="connsiteY7" fmla="*/ 2400515 h 6858000"/>
              <a:gd name="connsiteX8" fmla="*/ 7336617 w 7821919"/>
              <a:gd name="connsiteY8" fmla="*/ 4181767 h 6858000"/>
              <a:gd name="connsiteX9" fmla="*/ 7452815 w 7821919"/>
              <a:gd name="connsiteY9" fmla="*/ 4175900 h 6858000"/>
              <a:gd name="connsiteX10" fmla="*/ 7437456 w 7821919"/>
              <a:gd name="connsiteY10" fmla="*/ 4225378 h 6858000"/>
              <a:gd name="connsiteX11" fmla="*/ 7428275 w 7821919"/>
              <a:gd name="connsiteY11" fmla="*/ 4316448 h 6858000"/>
              <a:gd name="connsiteX12" fmla="*/ 7789089 w 7821919"/>
              <a:gd name="connsiteY12" fmla="*/ 4759152 h 6858000"/>
              <a:gd name="connsiteX13" fmla="*/ 7821919 w 7821919"/>
              <a:gd name="connsiteY13" fmla="*/ 4762461 h 6858000"/>
              <a:gd name="connsiteX14" fmla="*/ 7809638 w 7821919"/>
              <a:gd name="connsiteY14" fmla="*/ 4785088 h 6858000"/>
              <a:gd name="connsiteX15" fmla="*/ 7794661 w 7821919"/>
              <a:gd name="connsiteY15" fmla="*/ 4833335 h 6858000"/>
              <a:gd name="connsiteX16" fmla="*/ 7524776 w 7821919"/>
              <a:gd name="connsiteY16" fmla="*/ 4917113 h 6858000"/>
              <a:gd name="connsiteX17" fmla="*/ 6642110 w 7821919"/>
              <a:gd name="connsiteY17" fmla="*/ 6248746 h 6858000"/>
              <a:gd name="connsiteX18" fmla="*/ 6755682 w 7821919"/>
              <a:gd name="connsiteY18" fmla="*/ 6811285 h 6858000"/>
              <a:gd name="connsiteX19" fmla="*/ 6778185 w 7821919"/>
              <a:gd name="connsiteY19" fmla="*/ 6858000 h 6858000"/>
              <a:gd name="connsiteX20" fmla="*/ 0 w 7821919"/>
              <a:gd name="connsiteY2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7821919" h="6858000">
                <a:moveTo>
                  <a:pt x="0" y="0"/>
                </a:moveTo>
                <a:lnTo>
                  <a:pt x="6983367" y="0"/>
                </a:lnTo>
                <a:lnTo>
                  <a:pt x="6982269" y="1331"/>
                </a:lnTo>
                <a:cubicBezTo>
                  <a:pt x="6888522" y="140095"/>
                  <a:pt x="6833782" y="307376"/>
                  <a:pt x="6833782" y="487443"/>
                </a:cubicBezTo>
                <a:cubicBezTo>
                  <a:pt x="6833782" y="547466"/>
                  <a:pt x="6839864" y="606067"/>
                  <a:pt x="6851446" y="662666"/>
                </a:cubicBezTo>
                <a:lnTo>
                  <a:pt x="6857532" y="686333"/>
                </a:lnTo>
                <a:lnTo>
                  <a:pt x="6806927" y="699345"/>
                </a:lnTo>
                <a:cubicBezTo>
                  <a:pt x="6081835" y="924872"/>
                  <a:pt x="5555365" y="1601212"/>
                  <a:pt x="5555365" y="2400515"/>
                </a:cubicBezTo>
                <a:cubicBezTo>
                  <a:pt x="5555365" y="3384273"/>
                  <a:pt x="6352859" y="4181767"/>
                  <a:pt x="7336617" y="4181767"/>
                </a:cubicBezTo>
                <a:lnTo>
                  <a:pt x="7452815" y="4175900"/>
                </a:lnTo>
                <a:lnTo>
                  <a:pt x="7437456" y="4225378"/>
                </a:lnTo>
                <a:cubicBezTo>
                  <a:pt x="7431436" y="4254794"/>
                  <a:pt x="7428275" y="4285252"/>
                  <a:pt x="7428275" y="4316448"/>
                </a:cubicBezTo>
                <a:cubicBezTo>
                  <a:pt x="7428275" y="4534821"/>
                  <a:pt x="7583172" y="4717015"/>
                  <a:pt x="7789089" y="4759152"/>
                </a:cubicBezTo>
                <a:lnTo>
                  <a:pt x="7821919" y="4762461"/>
                </a:lnTo>
                <a:lnTo>
                  <a:pt x="7809638" y="4785088"/>
                </a:lnTo>
                <a:lnTo>
                  <a:pt x="7794661" y="4833335"/>
                </a:lnTo>
                <a:lnTo>
                  <a:pt x="7524776" y="4917113"/>
                </a:lnTo>
                <a:cubicBezTo>
                  <a:pt x="7006070" y="5136507"/>
                  <a:pt x="6642110" y="5650122"/>
                  <a:pt x="6642110" y="6248746"/>
                </a:cubicBezTo>
                <a:cubicBezTo>
                  <a:pt x="6642110" y="6448287"/>
                  <a:pt x="6682550" y="6638383"/>
                  <a:pt x="6755682" y="6811285"/>
                </a:cubicBezTo>
                <a:lnTo>
                  <a:pt x="6778185" y="6858000"/>
                </a:lnTo>
                <a:lnTo>
                  <a:pt x="0" y="6858000"/>
                </a:lnTo>
                <a:close/>
              </a:path>
            </a:pathLst>
          </a:custGeom>
          <a:gradFill>
            <a:gsLst>
              <a:gs pos="15000">
                <a:schemeClr val="bg2">
                  <a:alpha val="0"/>
                </a:schemeClr>
              </a:gs>
              <a:gs pos="100000">
                <a:schemeClr val="bg2"/>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sp>
      <p:sp>
        <p:nvSpPr>
          <p:cNvPr id="22" name="Rectangle 21">
            <a:extLst>
              <a:ext uri="{FF2B5EF4-FFF2-40B4-BE49-F238E27FC236}">
                <a16:creationId xmlns:a16="http://schemas.microsoft.com/office/drawing/2014/main" id="{A0B5529D-5CAA-4BF2-B5C9-34705E7661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59909" cy="6858000"/>
          </a:xfrm>
          <a:prstGeom prst="rect">
            <a:avLst/>
          </a:prstGeom>
          <a:solidFill>
            <a:schemeClr val="bg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Oval 23">
            <a:extLst>
              <a:ext uri="{FF2B5EF4-FFF2-40B4-BE49-F238E27FC236}">
                <a16:creationId xmlns:a16="http://schemas.microsoft.com/office/drawing/2014/main" id="{332A6F87-AC28-4AA8-B8A6-AEBC67BD0D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47567" y="421698"/>
            <a:ext cx="967148" cy="967148"/>
          </a:xfrm>
          <a:prstGeom prst="ellipse">
            <a:avLst/>
          </a:prstGeom>
          <a:gradFill>
            <a:gsLst>
              <a:gs pos="0">
                <a:schemeClr val="bg2">
                  <a:alpha val="0"/>
                </a:schemeClr>
              </a:gs>
              <a:gs pos="100000">
                <a:schemeClr val="accent1">
                  <a:alpha val="21000"/>
                </a:schemeClr>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7EDC692-B511-E724-1045-57BCDC480747}"/>
              </a:ext>
            </a:extLst>
          </p:cNvPr>
          <p:cNvSpPr>
            <a:spLocks noGrp="1"/>
          </p:cNvSpPr>
          <p:nvPr>
            <p:ph type="title"/>
          </p:nvPr>
        </p:nvSpPr>
        <p:spPr>
          <a:xfrm>
            <a:off x="2188901" y="808056"/>
            <a:ext cx="8381238" cy="1077229"/>
          </a:xfrm>
        </p:spPr>
        <p:txBody>
          <a:bodyPr>
            <a:normAutofit/>
          </a:bodyPr>
          <a:lstStyle/>
          <a:p>
            <a:pPr algn="l"/>
            <a:r>
              <a:rPr lang="bg-BG" sz="3000"/>
              <a:t>﻿</a:t>
            </a:r>
            <a:r>
              <a:rPr lang="bg-BG" sz="3000" b="1" u="sng"/>
              <a:t>Потенциал за развитие на селски туризъм:</a:t>
            </a:r>
            <a:br>
              <a:rPr lang="bg-BG" sz="3000"/>
            </a:br>
            <a:endParaRPr lang="en-BG" sz="3000"/>
          </a:p>
        </p:txBody>
      </p:sp>
      <p:sp>
        <p:nvSpPr>
          <p:cNvPr id="3" name="Content Placeholder 2">
            <a:extLst>
              <a:ext uri="{FF2B5EF4-FFF2-40B4-BE49-F238E27FC236}">
                <a16:creationId xmlns:a16="http://schemas.microsoft.com/office/drawing/2014/main" id="{31EE8CB8-9C7D-F6A7-3CF6-9B3FC826864C}"/>
              </a:ext>
            </a:extLst>
          </p:cNvPr>
          <p:cNvSpPr>
            <a:spLocks noGrp="1"/>
          </p:cNvSpPr>
          <p:nvPr>
            <p:ph idx="1"/>
          </p:nvPr>
        </p:nvSpPr>
        <p:spPr>
          <a:xfrm>
            <a:off x="2256639" y="2052116"/>
            <a:ext cx="6572814" cy="3997828"/>
          </a:xfrm>
        </p:spPr>
        <p:txBody>
          <a:bodyPr anchor="t">
            <a:normAutofit/>
          </a:bodyPr>
          <a:lstStyle/>
          <a:p>
            <a:pPr marL="0" indent="0">
              <a:lnSpc>
                <a:spcPct val="110000"/>
              </a:lnSpc>
              <a:buNone/>
            </a:pPr>
            <a:r>
              <a:rPr lang="bg-BG" sz="1500" u="sng"/>
              <a:t>Природни и културни ресурси: </a:t>
            </a:r>
          </a:p>
          <a:p>
            <a:pPr marL="0" indent="0">
              <a:lnSpc>
                <a:spcPct val="110000"/>
              </a:lnSpc>
              <a:buNone/>
            </a:pPr>
            <a:r>
              <a:rPr lang="bg-BG" sz="1500"/>
              <a:t>Селските райони обикновено разполагат с изобилие от природни красоти и културни ресурси. Гори, планини, реки, езера и други природни обекти предоставят възможности за активен отдих на свеж въздух и контакт с природата. Културните атракции, традиции, занаяти и фолклор предлагат уникални преживявания, които привличат туристи.</a:t>
            </a:r>
          </a:p>
          <a:p>
            <a:pPr marL="0" indent="0">
              <a:lnSpc>
                <a:spcPct val="110000"/>
              </a:lnSpc>
              <a:buNone/>
            </a:pPr>
            <a:r>
              <a:rPr lang="bg-BG" sz="1500" u="sng"/>
              <a:t>Нарастващ интерес към еко и автентични преживявания: </a:t>
            </a:r>
          </a:p>
          <a:p>
            <a:pPr marL="0" indent="0">
              <a:lnSpc>
                <a:spcPct val="110000"/>
              </a:lnSpc>
              <a:buNone/>
            </a:pPr>
            <a:r>
              <a:rPr lang="bg-BG" sz="1500"/>
              <a:t>Все повече туристи се стремят да избягат от градския живот и да открият еко-приятни преживявания. Селският туризъм отговаря на тези нужди, като предлага възможност за почивка в природна среда, опознаване на селската култура и участие в традиционни занаяти и дейности.</a:t>
            </a:r>
            <a:endParaRPr lang="en-BG" sz="1500"/>
          </a:p>
        </p:txBody>
      </p:sp>
    </p:spTree>
    <p:extLst>
      <p:ext uri="{BB962C8B-B14F-4D97-AF65-F5344CB8AC3E}">
        <p14:creationId xmlns:p14="http://schemas.microsoft.com/office/powerpoint/2010/main" val="6570516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FAD17B9-9E6C-4DD1-9728-97B5E5FCCA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ectangle 11">
            <a:extLst>
              <a:ext uri="{FF2B5EF4-FFF2-40B4-BE49-F238E27FC236}">
                <a16:creationId xmlns:a16="http://schemas.microsoft.com/office/drawing/2014/main" id="{D7AC3F90-A588-42FF-B41D-062A8D91B9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9867" cy="685528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couple of men sitting on a mountain&#10;&#10;Description automatically generated with low confidence">
            <a:extLst>
              <a:ext uri="{FF2B5EF4-FFF2-40B4-BE49-F238E27FC236}">
                <a16:creationId xmlns:a16="http://schemas.microsoft.com/office/drawing/2014/main" id="{F075A103-B5B2-FFE9-0B7C-BCFAFD2F54E8}"/>
              </a:ext>
            </a:extLst>
          </p:cNvPr>
          <p:cNvPicPr>
            <a:picLocks noChangeAspect="1"/>
          </p:cNvPicPr>
          <p:nvPr/>
        </p:nvPicPr>
        <p:blipFill rotWithShape="1">
          <a:blip r:embed="rId2">
            <a:duotone>
              <a:schemeClr val="bg2">
                <a:shade val="45000"/>
                <a:satMod val="135000"/>
              </a:schemeClr>
              <a:prstClr val="white"/>
            </a:duotone>
            <a:alphaModFix amt="25000"/>
            <a:extLst>
              <a:ext uri="{837473B0-CC2E-450A-ABE3-18F120FF3D39}">
                <a1611:picAttrSrcUrl xmlns:a1611="http://schemas.microsoft.com/office/drawing/2016/11/main" r:id="rId3"/>
              </a:ext>
            </a:extLst>
          </a:blip>
          <a:srcRect r="10223" b="-1"/>
          <a:stretch/>
        </p:blipFill>
        <p:spPr>
          <a:xfrm>
            <a:off x="153" y="10"/>
            <a:ext cx="12191695" cy="6857990"/>
          </a:xfrm>
          <a:prstGeom prst="rect">
            <a:avLst/>
          </a:prstGeom>
        </p:spPr>
      </p:pic>
      <p:pic>
        <p:nvPicPr>
          <p:cNvPr id="14" name="Picture 13">
            <a:extLst>
              <a:ext uri="{FF2B5EF4-FFF2-40B4-BE49-F238E27FC236}">
                <a16:creationId xmlns:a16="http://schemas.microsoft.com/office/drawing/2014/main" id="{015AB904-4FB7-4A0D-B43E-03ACF05E144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alphaModFix/>
            <a:extLst>
              <a:ext uri="{28A0092B-C50C-407E-A947-70E740481C1C}">
                <a14:useLocalDpi xmlns:a14="http://schemas.microsoft.com/office/drawing/2010/main" val="0"/>
              </a:ext>
            </a:extLst>
          </a:blip>
          <a:stretch>
            <a:fillRect/>
          </a:stretch>
        </p:blipFill>
        <p:spPr>
          <a:xfrm>
            <a:off x="1067" y="0"/>
            <a:ext cx="12189867" cy="6858000"/>
          </a:xfrm>
          <a:prstGeom prst="rect">
            <a:avLst/>
          </a:prstGeom>
        </p:spPr>
      </p:pic>
      <p:sp>
        <p:nvSpPr>
          <p:cNvPr id="16" name="Rectangle 15">
            <a:extLst>
              <a:ext uri="{FF2B5EF4-FFF2-40B4-BE49-F238E27FC236}">
                <a16:creationId xmlns:a16="http://schemas.microsoft.com/office/drawing/2014/main" id="{E1AADF25-43E9-4DE0-AD82-4F60523191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6417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CBC2D515-EF3C-4E4E-8BC1-192B21E927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2042" y="0"/>
            <a:ext cx="4571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3B30DBA1-42F3-90EA-D1DC-6593D44D4690}"/>
              </a:ext>
            </a:extLst>
          </p:cNvPr>
          <p:cNvSpPr>
            <a:spLocks noGrp="1"/>
          </p:cNvSpPr>
          <p:nvPr>
            <p:ph idx="1"/>
          </p:nvPr>
        </p:nvSpPr>
        <p:spPr>
          <a:xfrm>
            <a:off x="2610579" y="1215483"/>
            <a:ext cx="7959560" cy="4834461"/>
          </a:xfrm>
        </p:spPr>
        <p:txBody>
          <a:bodyPr>
            <a:normAutofit/>
          </a:bodyPr>
          <a:lstStyle/>
          <a:p>
            <a:pPr marL="0" indent="0">
              <a:lnSpc>
                <a:spcPct val="110000"/>
              </a:lnSpc>
              <a:buNone/>
            </a:pPr>
            <a:r>
              <a:rPr lang="bg-BG" sz="1700" u="sng" dirty="0" err="1"/>
              <a:t>Р﻿астящ</a:t>
            </a:r>
            <a:r>
              <a:rPr lang="bg-BG" sz="1700" u="sng" dirty="0"/>
              <a:t> брой туристи, които търсят различни видове изживявания:</a:t>
            </a:r>
          </a:p>
          <a:p>
            <a:pPr marL="0" indent="0">
              <a:lnSpc>
                <a:spcPct val="110000"/>
              </a:lnSpc>
              <a:buNone/>
            </a:pPr>
            <a:r>
              <a:rPr lang="bg-BG" sz="1700" u="sng" dirty="0"/>
              <a:t> </a:t>
            </a:r>
            <a:r>
              <a:rPr lang="bg-BG" sz="1700" dirty="0"/>
              <a:t>Туристите все по-често избират различни видове изживявания, които включват и селски туризъм. Това може да включва екскурзии в села, участие в селски празници, гурме туризъм, велосипедни или пешеходни пътешествия, яздене на кон, селско стопанство и други активности, които позволяват на туристите да се насладят на автентични преживявания.</a:t>
            </a:r>
          </a:p>
          <a:p>
            <a:pPr marL="0" indent="0">
              <a:lnSpc>
                <a:spcPct val="110000"/>
              </a:lnSpc>
              <a:buNone/>
            </a:pPr>
            <a:r>
              <a:rPr lang="bg-BG" sz="1700" u="sng" dirty="0"/>
              <a:t>Възможности за сътрудничество и партньорства: </a:t>
            </a:r>
          </a:p>
          <a:p>
            <a:pPr marL="0" indent="0">
              <a:lnSpc>
                <a:spcPct val="110000"/>
              </a:lnSpc>
              <a:buNone/>
            </a:pPr>
            <a:r>
              <a:rPr lang="bg-BG" sz="1700" dirty="0"/>
              <a:t>Развитието на селския туризъм може да се осъществи чрез сътрудничество и партньорства между селските общности, местните предприятия и организации. Това може да включва обучение и развитие на селски туристически продукти и подобряване на местната инфраструктура.</a:t>
            </a:r>
            <a:endParaRPr lang="en-BG" sz="1700" dirty="0"/>
          </a:p>
        </p:txBody>
      </p:sp>
    </p:spTree>
    <p:extLst>
      <p:ext uri="{BB962C8B-B14F-4D97-AF65-F5344CB8AC3E}">
        <p14:creationId xmlns:p14="http://schemas.microsoft.com/office/powerpoint/2010/main" val="2853395085"/>
      </p:ext>
    </p:extLst>
  </p:cSld>
  <p:clrMapOvr>
    <a:masterClrMapping/>
  </p:clrMapOvr>
  <p:transition spd="slow">
    <p:wip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83358E-D72C-B057-DB53-32B339616572}"/>
              </a:ext>
            </a:extLst>
          </p:cNvPr>
          <p:cNvSpPr>
            <a:spLocks noGrp="1"/>
          </p:cNvSpPr>
          <p:nvPr>
            <p:ph type="title"/>
          </p:nvPr>
        </p:nvSpPr>
        <p:spPr>
          <a:xfrm>
            <a:off x="2587083" y="691376"/>
            <a:ext cx="7983056" cy="892097"/>
          </a:xfrm>
        </p:spPr>
        <p:txBody>
          <a:bodyPr/>
          <a:lstStyle/>
          <a:p>
            <a:pPr algn="l"/>
            <a:r>
              <a:rPr lang="bg-BG" b="1" i="0" u="sng" strike="noStrike">
                <a:solidFill>
                  <a:srgbClr val="ECECF1"/>
                </a:solidFill>
                <a:effectLst/>
                <a:latin typeface="Söhne"/>
              </a:rPr>
              <a:t>Финансиране на селски туризъм:</a:t>
            </a:r>
            <a:endParaRPr lang="en-BG" b="1" u="sng" dirty="0"/>
          </a:p>
        </p:txBody>
      </p:sp>
      <p:graphicFrame>
        <p:nvGraphicFramePr>
          <p:cNvPr id="17" name="Content Placeholder 2">
            <a:extLst>
              <a:ext uri="{FF2B5EF4-FFF2-40B4-BE49-F238E27FC236}">
                <a16:creationId xmlns:a16="http://schemas.microsoft.com/office/drawing/2014/main" id="{5B0A6A16-1D0D-6E7B-7504-A6FE90929FDA}"/>
              </a:ext>
            </a:extLst>
          </p:cNvPr>
          <p:cNvGraphicFramePr>
            <a:graphicFrameLocks noGrp="1"/>
          </p:cNvGraphicFramePr>
          <p:nvPr>
            <p:ph idx="1"/>
            <p:extLst>
              <p:ext uri="{D42A27DB-BD31-4B8C-83A1-F6EECF244321}">
                <p14:modId xmlns:p14="http://schemas.microsoft.com/office/powerpoint/2010/main" val="1846260648"/>
              </p:ext>
            </p:extLst>
          </p:nvPr>
        </p:nvGraphicFramePr>
        <p:xfrm>
          <a:off x="2141034" y="1750741"/>
          <a:ext cx="8162693" cy="441588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60882324"/>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rotWithShape="1">
          <a:blip r:embed="rId2"/>
          <a:stretch/>
        </a:blipFill>
        <a:effectLst/>
      </p:bgPr>
    </p:bg>
    <p:spTree>
      <p:nvGrpSpPr>
        <p:cNvPr id="1" name=""/>
        <p:cNvGrpSpPr/>
        <p:nvPr/>
      </p:nvGrpSpPr>
      <p:grpSpPr>
        <a:xfrm>
          <a:off x="0" y="0"/>
          <a:ext cx="0" cy="0"/>
          <a:chOff x="0" y="0"/>
          <a:chExt cx="0" cy="0"/>
        </a:xfrm>
      </p:grpSpPr>
      <p:sp>
        <p:nvSpPr>
          <p:cNvPr id="8" name="Rectangle 9">
            <a:extLst>
              <a:ext uri="{FF2B5EF4-FFF2-40B4-BE49-F238E27FC236}">
                <a16:creationId xmlns:a16="http://schemas.microsoft.com/office/drawing/2014/main" id="{936FA072-D541-4EE8-9DC6-513AAB2B95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7533" y="-1"/>
            <a:ext cx="11184467"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1">
            <a:extLst>
              <a:ext uri="{FF2B5EF4-FFF2-40B4-BE49-F238E27FC236}">
                <a16:creationId xmlns:a16="http://schemas.microsoft.com/office/drawing/2014/main" id="{2BD4AA0B-889E-42F1-8C61-06B59098806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0" y="0"/>
            <a:ext cx="12189867" cy="6858000"/>
          </a:xfrm>
          <a:prstGeom prst="rect">
            <a:avLst/>
          </a:prstGeom>
        </p:spPr>
      </p:pic>
      <p:sp>
        <p:nvSpPr>
          <p:cNvPr id="14" name="Rectangle 13">
            <a:extLst>
              <a:ext uri="{FF2B5EF4-FFF2-40B4-BE49-F238E27FC236}">
                <a16:creationId xmlns:a16="http://schemas.microsoft.com/office/drawing/2014/main" id="{27A27B9E-2573-4972-8BC6-6FC372B9F6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6417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A2684A4E-2FEB-456B-BFC9-4FEA3CCD56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2042" y="0"/>
            <a:ext cx="4571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3A63D17-18C7-069C-DA03-342BAE3B35CA}"/>
              </a:ext>
            </a:extLst>
          </p:cNvPr>
          <p:cNvSpPr>
            <a:spLocks noGrp="1"/>
          </p:cNvSpPr>
          <p:nvPr>
            <p:ph type="title"/>
          </p:nvPr>
        </p:nvSpPr>
        <p:spPr>
          <a:xfrm>
            <a:off x="1808936" y="2811270"/>
            <a:ext cx="3473753" cy="1770045"/>
          </a:xfrm>
        </p:spPr>
        <p:txBody>
          <a:bodyPr>
            <a:normAutofit/>
          </a:bodyPr>
          <a:lstStyle/>
          <a:p>
            <a:pPr algn="l"/>
            <a:r>
              <a:rPr lang="bg-BG" b="1" u="sng" dirty="0"/>
              <a:t>Видове финансиране:</a:t>
            </a:r>
            <a:endParaRPr lang="en-BG" b="1" u="sng" dirty="0"/>
          </a:p>
        </p:txBody>
      </p:sp>
      <p:sp>
        <p:nvSpPr>
          <p:cNvPr id="3" name="Content Placeholder 2">
            <a:extLst>
              <a:ext uri="{FF2B5EF4-FFF2-40B4-BE49-F238E27FC236}">
                <a16:creationId xmlns:a16="http://schemas.microsoft.com/office/drawing/2014/main" id="{43C65227-BE84-C810-C876-5C0F33D82FF6}"/>
              </a:ext>
            </a:extLst>
          </p:cNvPr>
          <p:cNvSpPr>
            <a:spLocks noGrp="1"/>
          </p:cNvSpPr>
          <p:nvPr>
            <p:ph idx="1"/>
          </p:nvPr>
        </p:nvSpPr>
        <p:spPr>
          <a:xfrm>
            <a:off x="6280264" y="1792056"/>
            <a:ext cx="5295778" cy="2715513"/>
          </a:xfrm>
        </p:spPr>
        <p:txBody>
          <a:bodyPr>
            <a:normAutofit/>
          </a:bodyPr>
          <a:lstStyle/>
          <a:p>
            <a:pPr marL="231496" indent="-231496" defTabSz="614477">
              <a:spcBef>
                <a:spcPts val="672"/>
              </a:spcBef>
              <a:spcAft>
                <a:spcPts val="403"/>
              </a:spcAft>
            </a:pPr>
            <a:r>
              <a:rPr lang="bg-BG" sz="1344" kern="1200">
                <a:solidFill>
                  <a:schemeClr val="tx1"/>
                </a:solidFill>
                <a:effectLst/>
                <a:latin typeface="+mn-lt"/>
                <a:ea typeface="+mn-ea"/>
                <a:cs typeface="+mn-cs"/>
              </a:rPr>
              <a:t>﻿</a:t>
            </a:r>
            <a:endParaRPr lang="en-BG"/>
          </a:p>
        </p:txBody>
      </p:sp>
      <p:sp>
        <p:nvSpPr>
          <p:cNvPr id="4" name="TextBox 3">
            <a:extLst>
              <a:ext uri="{FF2B5EF4-FFF2-40B4-BE49-F238E27FC236}">
                <a16:creationId xmlns:a16="http://schemas.microsoft.com/office/drawing/2014/main" id="{1AAA3616-4263-5241-215E-0C05BEDC21FC}"/>
              </a:ext>
            </a:extLst>
          </p:cNvPr>
          <p:cNvSpPr txBox="1"/>
          <p:nvPr/>
        </p:nvSpPr>
        <p:spPr>
          <a:xfrm>
            <a:off x="5575609" y="1427357"/>
            <a:ext cx="5764065" cy="3805657"/>
          </a:xfrm>
          <a:prstGeom prst="rect">
            <a:avLst/>
          </a:prstGeom>
          <a:noFill/>
        </p:spPr>
        <p:txBody>
          <a:bodyPr wrap="square" rtlCol="0">
            <a:spAutoFit/>
          </a:bodyPr>
          <a:lstStyle/>
          <a:p>
            <a:pPr defTabSz="307238">
              <a:spcAft>
                <a:spcPts val="576"/>
              </a:spcAft>
            </a:pPr>
            <a:r>
              <a:rPr lang="bg-BG" sz="1210" kern="1200" dirty="0">
                <a:solidFill>
                  <a:schemeClr val="tx1"/>
                </a:solidFill>
                <a:latin typeface="+mn-lt"/>
                <a:ea typeface="+mn-ea"/>
                <a:cs typeface="+mn-cs"/>
              </a:rPr>
              <a:t>﻿</a:t>
            </a:r>
            <a:r>
              <a:rPr lang="bg-BG" u="sng" kern="1200" dirty="0">
                <a:solidFill>
                  <a:schemeClr val="tx1"/>
                </a:solidFill>
                <a:latin typeface="+mn-lt"/>
                <a:ea typeface="+mn-ea"/>
                <a:cs typeface="+mn-cs"/>
              </a:rPr>
              <a:t>Грантове за развитие на селския туризъм: </a:t>
            </a:r>
          </a:p>
          <a:p>
            <a:pPr defTabSz="307238">
              <a:spcAft>
                <a:spcPts val="576"/>
              </a:spcAft>
            </a:pPr>
            <a:endParaRPr lang="bg-BG" sz="1210" u="sng" kern="1200" dirty="0">
              <a:solidFill>
                <a:schemeClr val="tx1"/>
              </a:solidFill>
              <a:latin typeface="+mn-lt"/>
              <a:ea typeface="+mn-ea"/>
              <a:cs typeface="+mn-cs"/>
            </a:endParaRPr>
          </a:p>
          <a:p>
            <a:pPr defTabSz="307238">
              <a:spcAft>
                <a:spcPts val="576"/>
              </a:spcAft>
            </a:pPr>
            <a:r>
              <a:rPr lang="bg-BG" sz="1210" kern="1200" dirty="0">
                <a:solidFill>
                  <a:schemeClr val="tx1"/>
                </a:solidFill>
                <a:latin typeface="+mn-lt"/>
                <a:ea typeface="+mn-ea"/>
                <a:cs typeface="+mn-cs"/>
              </a:rPr>
              <a:t>Това са безвъзмездни финансови средства, предоставени от публични или частни организации за финансиране на проекти в областта на селския туризъм. Тези грантове могат да бъдат насочени към развитие на инфраструктура, подобряване на услугите, промоция и маркетинг, обучение и развитие на персонала и други.</a:t>
            </a:r>
          </a:p>
          <a:p>
            <a:pPr defTabSz="307238">
              <a:spcAft>
                <a:spcPts val="576"/>
              </a:spcAft>
            </a:pPr>
            <a:endParaRPr lang="bg-BG" sz="1210" kern="1200" dirty="0">
              <a:solidFill>
                <a:schemeClr val="tx1"/>
              </a:solidFill>
              <a:latin typeface="+mn-lt"/>
              <a:ea typeface="+mn-ea"/>
              <a:cs typeface="+mn-cs"/>
            </a:endParaRPr>
          </a:p>
          <a:p>
            <a:pPr defTabSz="307238">
              <a:spcAft>
                <a:spcPts val="576"/>
              </a:spcAft>
            </a:pPr>
            <a:r>
              <a:rPr lang="bg-BG" u="sng" kern="1200" dirty="0">
                <a:solidFill>
                  <a:schemeClr val="tx1"/>
                </a:solidFill>
                <a:latin typeface="+mn-lt"/>
                <a:ea typeface="+mn-ea"/>
                <a:cs typeface="+mn-cs"/>
              </a:rPr>
              <a:t>Заеми и кредити за туристически инфраструктури и оборудване:</a:t>
            </a:r>
          </a:p>
          <a:p>
            <a:pPr defTabSz="307238">
              <a:spcAft>
                <a:spcPts val="576"/>
              </a:spcAft>
            </a:pPr>
            <a:endParaRPr lang="bg-BG" sz="1210" u="sng" kern="1200" dirty="0">
              <a:solidFill>
                <a:schemeClr val="tx1"/>
              </a:solidFill>
              <a:latin typeface="+mn-lt"/>
              <a:ea typeface="+mn-ea"/>
              <a:cs typeface="+mn-cs"/>
            </a:endParaRPr>
          </a:p>
          <a:p>
            <a:pPr defTabSz="307238">
              <a:spcAft>
                <a:spcPts val="576"/>
              </a:spcAft>
            </a:pPr>
            <a:r>
              <a:rPr lang="bg-BG" sz="1210" kern="1200" dirty="0">
                <a:solidFill>
                  <a:schemeClr val="tx1"/>
                </a:solidFill>
                <a:latin typeface="+mn-lt"/>
                <a:ea typeface="+mn-ea"/>
                <a:cs typeface="+mn-cs"/>
              </a:rPr>
              <a:t>Банки и финансови институции могат да предоставят заеми и кредити за развитие на туристическа инфраструктура и придобиване на оборудване. Тези финансови инструменти могат да помогнат за изграждане или обновяване на хотели, ресторанти, къщи за гости, туристически пътеки, спортни обекти и други туристически обекти.</a:t>
            </a:r>
            <a:endParaRPr lang="en-BG" dirty="0"/>
          </a:p>
        </p:txBody>
      </p:sp>
    </p:spTree>
    <p:extLst>
      <p:ext uri="{BB962C8B-B14F-4D97-AF65-F5344CB8AC3E}">
        <p14:creationId xmlns:p14="http://schemas.microsoft.com/office/powerpoint/2010/main" val="25048199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rotWithShape="1">
          <a:blip r:embed="rId2"/>
          <a:stretch/>
        </a:blip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A53581F1-58F0-4AB7-A8A0-2090667277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9867" cy="685528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jar of coins with a small house on top&#10;&#10;Description automatically generated with low confidence">
            <a:extLst>
              <a:ext uri="{FF2B5EF4-FFF2-40B4-BE49-F238E27FC236}">
                <a16:creationId xmlns:a16="http://schemas.microsoft.com/office/drawing/2014/main" id="{9A51FE16-16E4-B70A-FE32-78DEB94E0482}"/>
              </a:ext>
            </a:extLst>
          </p:cNvPr>
          <p:cNvPicPr>
            <a:picLocks noChangeAspect="1"/>
          </p:cNvPicPr>
          <p:nvPr/>
        </p:nvPicPr>
        <p:blipFill rotWithShape="1">
          <a:blip r:embed="rId3">
            <a:extLst>
              <a:ext uri="{837473B0-CC2E-450A-ABE3-18F120FF3D39}">
                <a1611:picAttrSrcUrl xmlns:a1611="http://schemas.microsoft.com/office/drawing/2016/11/main" r:id="rId4"/>
              </a:ext>
            </a:extLst>
          </a:blip>
          <a:srcRect t="9091" r="15558" b="1"/>
          <a:stretch/>
        </p:blipFill>
        <p:spPr>
          <a:xfrm>
            <a:off x="0" y="0"/>
            <a:ext cx="12806619" cy="7203915"/>
          </a:xfrm>
          <a:prstGeom prst="rect">
            <a:avLst/>
          </a:prstGeom>
        </p:spPr>
      </p:pic>
      <p:pic>
        <p:nvPicPr>
          <p:cNvPr id="31" name="Picture 30">
            <a:extLst>
              <a:ext uri="{FF2B5EF4-FFF2-40B4-BE49-F238E27FC236}">
                <a16:creationId xmlns:a16="http://schemas.microsoft.com/office/drawing/2014/main" id="{7F805E00-AB38-4A7C-BECE-0DED0DECE73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a:extLst>
              <a:ext uri="{28A0092B-C50C-407E-A947-70E740481C1C}">
                <a14:useLocalDpi xmlns:a14="http://schemas.microsoft.com/office/drawing/2010/main" val="0"/>
              </a:ext>
            </a:extLst>
          </a:blip>
          <a:stretch>
            <a:fillRect/>
          </a:stretch>
        </p:blipFill>
        <p:spPr>
          <a:xfrm>
            <a:off x="2831794" y="2105202"/>
            <a:ext cx="9360205" cy="4752798"/>
          </a:xfrm>
          <a:prstGeom prst="rect">
            <a:avLst/>
          </a:prstGeom>
        </p:spPr>
      </p:pic>
      <p:pic>
        <p:nvPicPr>
          <p:cNvPr id="33" name="Picture 32">
            <a:extLst>
              <a:ext uri="{FF2B5EF4-FFF2-40B4-BE49-F238E27FC236}">
                <a16:creationId xmlns:a16="http://schemas.microsoft.com/office/drawing/2014/main" id="{86805C35-00DC-4889-A7FD-065BDE84CEA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6">
            <a:alphaModFix/>
            <a:extLst>
              <a:ext uri="{28A0092B-C50C-407E-A947-70E740481C1C}">
                <a14:useLocalDpi xmlns:a14="http://schemas.microsoft.com/office/drawing/2010/main" val="0"/>
              </a:ext>
            </a:extLst>
          </a:blip>
          <a:stretch>
            <a:fillRect/>
          </a:stretch>
        </p:blipFill>
        <p:spPr>
          <a:xfrm>
            <a:off x="0" y="0"/>
            <a:ext cx="12189867" cy="6858000"/>
          </a:xfrm>
          <a:prstGeom prst="rect">
            <a:avLst/>
          </a:prstGeom>
        </p:spPr>
      </p:pic>
      <p:sp>
        <p:nvSpPr>
          <p:cNvPr id="35" name="Rectangle 34">
            <a:extLst>
              <a:ext uri="{FF2B5EF4-FFF2-40B4-BE49-F238E27FC236}">
                <a16:creationId xmlns:a16="http://schemas.microsoft.com/office/drawing/2014/main" id="{F4E6F7CC-42A8-4DCA-B793-34EE7A20CB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6417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349DF81A-9E35-48CB-A13A-0F3044872E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2042" y="0"/>
            <a:ext cx="4571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DBF782AB-FEB4-4E4B-B045-C02BC6558C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7534" y="0"/>
            <a:ext cx="7925404"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D6B70DFF-576E-E646-CF3E-8C12F54C51F5}"/>
              </a:ext>
            </a:extLst>
          </p:cNvPr>
          <p:cNvSpPr>
            <a:spLocks noGrp="1"/>
          </p:cNvSpPr>
          <p:nvPr>
            <p:ph idx="1"/>
          </p:nvPr>
        </p:nvSpPr>
        <p:spPr>
          <a:xfrm>
            <a:off x="1926196" y="959005"/>
            <a:ext cx="6527319" cy="5090939"/>
          </a:xfrm>
        </p:spPr>
        <p:txBody>
          <a:bodyPr>
            <a:normAutofit/>
          </a:bodyPr>
          <a:lstStyle/>
          <a:p>
            <a:pPr marL="0" indent="0">
              <a:lnSpc>
                <a:spcPct val="110000"/>
              </a:lnSpc>
              <a:buNone/>
            </a:pPr>
            <a:r>
              <a:rPr lang="bg-BG" sz="1800" dirty="0"/>
              <a:t>﻿</a:t>
            </a:r>
            <a:r>
              <a:rPr lang="bg-BG" sz="1800" u="sng" dirty="0"/>
              <a:t>Дотации за участници в селския туризъм:</a:t>
            </a:r>
          </a:p>
          <a:p>
            <a:pPr marL="0" indent="0">
              <a:lnSpc>
                <a:spcPct val="110000"/>
              </a:lnSpc>
              <a:buNone/>
            </a:pPr>
            <a:r>
              <a:rPr lang="bg-BG" sz="1400" u="sng" dirty="0"/>
              <a:t> </a:t>
            </a:r>
            <a:r>
              <a:rPr lang="bg-BG" sz="1400" dirty="0"/>
              <a:t>Местни ферми, къщи за гости и други участници в селския туризъм могат да се квалифицират за дотации или финансови стимули. Тези дотации могат да подпомогнат развитието и укрепването на техните бизнеси, включително подобряване на настаняването, гастрономията, селското стопанство и други услуги, които предлагат на туристите.</a:t>
            </a:r>
          </a:p>
          <a:p>
            <a:pPr marL="0" indent="0">
              <a:lnSpc>
                <a:spcPct val="110000"/>
              </a:lnSpc>
              <a:buNone/>
            </a:pPr>
            <a:r>
              <a:rPr lang="bg-BG" sz="1800" u="sng" dirty="0"/>
              <a:t>Субсидии за обучение и капацитетно развитие: </a:t>
            </a:r>
          </a:p>
          <a:p>
            <a:pPr marL="0" indent="0">
              <a:lnSpc>
                <a:spcPct val="110000"/>
              </a:lnSpc>
              <a:buNone/>
            </a:pPr>
            <a:r>
              <a:rPr lang="bg-BG" sz="1400" dirty="0"/>
              <a:t>Обучение и капацитетно развитие са от съществено значение за развитието на селския туризъм. Публични или частни организации могат да предоставят субсидии за обучение на местни участници в селския туризъм, което може да включва обучение в областта на гостоприемството, управлението на туристически бизнес, маркетинг и други умения</a:t>
            </a:r>
            <a:endParaRPr lang="en-BG" sz="1400" dirty="0"/>
          </a:p>
        </p:txBody>
      </p:sp>
      <p:sp>
        <p:nvSpPr>
          <p:cNvPr id="41" name="Rectangle 40">
            <a:extLst>
              <a:ext uri="{FF2B5EF4-FFF2-40B4-BE49-F238E27FC236}">
                <a16:creationId xmlns:a16="http://schemas.microsoft.com/office/drawing/2014/main" id="{F4E9FDCC-E070-4D2E-9AE6-67D4AE6C0A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937"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2414049"/>
      </p:ext>
    </p:extLst>
  </p:cSld>
  <p:clrMapOvr>
    <a:masterClrMapping/>
  </p:clrMapOvr>
  <p:transition spd="slow">
    <p:wipe/>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adison">
  <a:themeElements>
    <a:clrScheme name="Madison">
      <a:dk1>
        <a:sysClr val="windowText" lastClr="000000"/>
      </a:dk1>
      <a:lt1>
        <a:sysClr val="window" lastClr="FFFFFF"/>
      </a:lt1>
      <a:dk2>
        <a:srgbClr val="1F2D29"/>
      </a:dk2>
      <a:lt2>
        <a:srgbClr val="C5FAEB"/>
      </a:lt2>
      <a:accent1>
        <a:srgbClr val="A1D68B"/>
      </a:accent1>
      <a:accent2>
        <a:srgbClr val="5EC795"/>
      </a:accent2>
      <a:accent3>
        <a:srgbClr val="4DADCF"/>
      </a:accent3>
      <a:accent4>
        <a:srgbClr val="CDB756"/>
      </a:accent4>
      <a:accent5>
        <a:srgbClr val="E29C36"/>
      </a:accent5>
      <a:accent6>
        <a:srgbClr val="8EC0C1"/>
      </a:accent6>
      <a:hlink>
        <a:srgbClr val="6D9D9B"/>
      </a:hlink>
      <a:folHlink>
        <a:srgbClr val="6D8583"/>
      </a:folHlink>
    </a:clrScheme>
    <a:fontScheme name="Madison">
      <a:majorFont>
        <a:latin typeface="Arial" panose="020B0604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panose="020B06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adison">
      <a:fillStyleLst>
        <a:solidFill>
          <a:schemeClr val="phClr"/>
        </a:solidFill>
        <a:gradFill rotWithShape="1">
          <a:gsLst>
            <a:gs pos="0">
              <a:schemeClr val="phClr">
                <a:tint val="48000"/>
                <a:alpha val="88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4000"/>
                <a:satMod val="130000"/>
                <a:lumMod val="92000"/>
              </a:schemeClr>
            </a:gs>
            <a:gs pos="100000">
              <a:schemeClr val="phClr">
                <a:shade val="76000"/>
                <a:satMod val="130000"/>
                <a:lumMod val="88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blipFill rotWithShape="1">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Madison" id="{025CB5FB-2DD3-45EE-B6F0-CC461540EB19}" vid="{6AC10936-2DFC-4054-9ADF-B5E2C5F86190}"/>
    </a:ext>
  </a:extLst>
</a:theme>
</file>

<file path=docProps/app.xml><?xml version="1.0" encoding="utf-8"?>
<Properties xmlns="http://schemas.openxmlformats.org/officeDocument/2006/extended-properties" xmlns:vt="http://schemas.openxmlformats.org/officeDocument/2006/docPropsVTypes">
  <Template>Madison</Template>
  <TotalTime>61</TotalTime>
  <Words>1709</Words>
  <Application>Microsoft Office PowerPoint</Application>
  <PresentationFormat>Широк екран</PresentationFormat>
  <Paragraphs>61</Paragraphs>
  <Slides>13</Slides>
  <Notes>0</Notes>
  <HiddenSlides>0</HiddenSlides>
  <MMClips>0</MMClips>
  <ScaleCrop>false</ScaleCrop>
  <HeadingPairs>
    <vt:vector size="6" baseType="variant">
      <vt:variant>
        <vt:lpstr>Използвани шрифтове</vt:lpstr>
      </vt:variant>
      <vt:variant>
        <vt:i4>5</vt:i4>
      </vt:variant>
      <vt:variant>
        <vt:lpstr>Тема</vt:lpstr>
      </vt:variant>
      <vt:variant>
        <vt:i4>1</vt:i4>
      </vt:variant>
      <vt:variant>
        <vt:lpstr>Заглавия на слайдовете</vt:lpstr>
      </vt:variant>
      <vt:variant>
        <vt:i4>13</vt:i4>
      </vt:variant>
    </vt:vector>
  </HeadingPairs>
  <TitlesOfParts>
    <vt:vector size="19" baseType="lpstr">
      <vt:lpstr>Arial</vt:lpstr>
      <vt:lpstr>MS Shell Dlg 2</vt:lpstr>
      <vt:lpstr>Söhne</vt:lpstr>
      <vt:lpstr>Wingdings</vt:lpstr>
      <vt:lpstr>Wingdings 3</vt:lpstr>
      <vt:lpstr>Madison</vt:lpstr>
      <vt:lpstr>Финансиране на селски туризъм</vt:lpstr>
      <vt:lpstr>Презентация на PowerPoint</vt:lpstr>
      <vt:lpstr>﻿Въведение: </vt:lpstr>
      <vt:lpstr>Защо селският туризъм е важен за икономиката и развитието на селските райони:</vt:lpstr>
      <vt:lpstr>﻿Потенциал за развитие на селски туризъм: </vt:lpstr>
      <vt:lpstr>Презентация на PowerPoint</vt:lpstr>
      <vt:lpstr>Финансиране на селски туризъм:</vt:lpstr>
      <vt:lpstr>Видове финансиране:</vt:lpstr>
      <vt:lpstr>Презентация на PowerPoint</vt:lpstr>
      <vt:lpstr>Изисквания за получаване на финансиране:</vt:lpstr>
      <vt:lpstr>Приоритети на финансиращите институции:</vt:lpstr>
      <vt:lpstr>Примери за успешни проекти:</vt:lpstr>
      <vt:lpstr>Заключение:</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Финансиране на селски туризъм</dc:title>
  <dc:creator>Найден Пиронков</dc:creator>
  <cp:lastModifiedBy>Dimitar Hadjinikolov</cp:lastModifiedBy>
  <cp:revision>2</cp:revision>
  <dcterms:created xsi:type="dcterms:W3CDTF">2023-06-12T05:40:10Z</dcterms:created>
  <dcterms:modified xsi:type="dcterms:W3CDTF">2023-06-21T14:07:10Z</dcterms:modified>
</cp:coreProperties>
</file>